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1F487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F487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F487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F487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00050"/>
            <a:ext cx="5410200" cy="51435"/>
          </a:xfrm>
          <a:custGeom>
            <a:avLst/>
            <a:gdLst/>
            <a:ahLst/>
            <a:cxnLst/>
            <a:rect l="l" t="t" r="r" b="b"/>
            <a:pathLst>
              <a:path w="5410200" h="51434">
                <a:moveTo>
                  <a:pt x="0" y="51053"/>
                </a:moveTo>
                <a:lnTo>
                  <a:pt x="5410200" y="51053"/>
                </a:lnTo>
                <a:lnTo>
                  <a:pt x="5410200" y="0"/>
                </a:lnTo>
                <a:lnTo>
                  <a:pt x="0" y="0"/>
                </a:lnTo>
                <a:lnTo>
                  <a:pt x="0" y="51053"/>
                </a:lnTo>
                <a:close/>
              </a:path>
            </a:pathLst>
          </a:custGeom>
          <a:solidFill>
            <a:srgbClr val="C0504D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9144000" cy="311150"/>
          </a:xfrm>
          <a:custGeom>
            <a:avLst/>
            <a:gdLst/>
            <a:ahLst/>
            <a:cxnLst/>
            <a:rect l="l" t="t" r="r" b="b"/>
            <a:pathLst>
              <a:path w="9144000" h="311150">
                <a:moveTo>
                  <a:pt x="9144000" y="0"/>
                </a:moveTo>
                <a:lnTo>
                  <a:pt x="0" y="0"/>
                </a:lnTo>
                <a:lnTo>
                  <a:pt x="0" y="310896"/>
                </a:lnTo>
                <a:lnTo>
                  <a:pt x="9144000" y="310896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308609"/>
            <a:ext cx="9144000" cy="142875"/>
          </a:xfrm>
          <a:custGeom>
            <a:avLst/>
            <a:gdLst/>
            <a:ahLst/>
            <a:cxnLst/>
            <a:rect l="l" t="t" r="r" b="b"/>
            <a:pathLst>
              <a:path w="9144000" h="142875">
                <a:moveTo>
                  <a:pt x="9144000" y="0"/>
                </a:moveTo>
                <a:lnTo>
                  <a:pt x="0" y="0"/>
                </a:lnTo>
                <a:lnTo>
                  <a:pt x="0" y="91440"/>
                </a:lnTo>
                <a:lnTo>
                  <a:pt x="5410200" y="91440"/>
                </a:lnTo>
                <a:lnTo>
                  <a:pt x="5410200" y="142494"/>
                </a:lnTo>
                <a:lnTo>
                  <a:pt x="9144000" y="142494"/>
                </a:lnTo>
                <a:lnTo>
                  <a:pt x="9144000" y="91440"/>
                </a:lnTo>
                <a:lnTo>
                  <a:pt x="9144000" y="51803"/>
                </a:lnTo>
                <a:lnTo>
                  <a:pt x="914400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410200" y="440423"/>
            <a:ext cx="3733800" cy="180340"/>
          </a:xfrm>
          <a:custGeom>
            <a:avLst/>
            <a:gdLst/>
            <a:ahLst/>
            <a:cxnLst/>
            <a:rect l="l" t="t" r="r" b="b"/>
            <a:pathLst>
              <a:path w="3733800" h="180340">
                <a:moveTo>
                  <a:pt x="3733800" y="0"/>
                </a:moveTo>
                <a:lnTo>
                  <a:pt x="0" y="0"/>
                </a:lnTo>
                <a:lnTo>
                  <a:pt x="0" y="179844"/>
                </a:lnTo>
                <a:lnTo>
                  <a:pt x="3733800" y="179844"/>
                </a:lnTo>
                <a:lnTo>
                  <a:pt x="3733800" y="0"/>
                </a:lnTo>
                <a:close/>
              </a:path>
            </a:pathLst>
          </a:custGeom>
          <a:solidFill>
            <a:srgbClr val="C0504D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5407152" y="497585"/>
            <a:ext cx="3567429" cy="128270"/>
          </a:xfrm>
          <a:custGeom>
            <a:avLst/>
            <a:gdLst/>
            <a:ahLst/>
            <a:cxnLst/>
            <a:rect l="l" t="t" r="r" b="b"/>
            <a:pathLst>
              <a:path w="3567429" h="128270">
                <a:moveTo>
                  <a:pt x="3063240" y="2044"/>
                </a:moveTo>
                <a:lnTo>
                  <a:pt x="3061195" y="0"/>
                </a:lnTo>
                <a:lnTo>
                  <a:pt x="2044" y="0"/>
                </a:lnTo>
                <a:lnTo>
                  <a:pt x="0" y="2044"/>
                </a:lnTo>
                <a:lnTo>
                  <a:pt x="0" y="4572"/>
                </a:lnTo>
                <a:lnTo>
                  <a:pt x="0" y="25387"/>
                </a:lnTo>
                <a:lnTo>
                  <a:pt x="2044" y="27432"/>
                </a:lnTo>
                <a:lnTo>
                  <a:pt x="3061195" y="27432"/>
                </a:lnTo>
                <a:lnTo>
                  <a:pt x="3063240" y="25387"/>
                </a:lnTo>
                <a:lnTo>
                  <a:pt x="3063240" y="2044"/>
                </a:lnTo>
                <a:close/>
              </a:path>
              <a:path w="3567429" h="128270">
                <a:moveTo>
                  <a:pt x="3566922" y="94170"/>
                </a:moveTo>
                <a:lnTo>
                  <a:pt x="3564191" y="91440"/>
                </a:lnTo>
                <a:lnTo>
                  <a:pt x="1969452" y="91440"/>
                </a:lnTo>
                <a:lnTo>
                  <a:pt x="1966722" y="94170"/>
                </a:lnTo>
                <a:lnTo>
                  <a:pt x="1966722" y="97536"/>
                </a:lnTo>
                <a:lnTo>
                  <a:pt x="1966722" y="125285"/>
                </a:lnTo>
                <a:lnTo>
                  <a:pt x="1969452" y="128016"/>
                </a:lnTo>
                <a:lnTo>
                  <a:pt x="3564191" y="128016"/>
                </a:lnTo>
                <a:lnTo>
                  <a:pt x="3566922" y="125285"/>
                </a:lnTo>
                <a:lnTo>
                  <a:pt x="3566922" y="94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044178" y="0"/>
            <a:ext cx="98425" cy="619760"/>
          </a:xfrm>
          <a:custGeom>
            <a:avLst/>
            <a:gdLst/>
            <a:ahLst/>
            <a:cxnLst/>
            <a:rect l="l" t="t" r="r" b="b"/>
            <a:pathLst>
              <a:path w="98425" h="619760">
                <a:moveTo>
                  <a:pt x="27432" y="0"/>
                </a:moveTo>
                <a:lnTo>
                  <a:pt x="0" y="0"/>
                </a:lnTo>
                <a:lnTo>
                  <a:pt x="0" y="619506"/>
                </a:lnTo>
                <a:lnTo>
                  <a:pt x="27432" y="619506"/>
                </a:lnTo>
                <a:lnTo>
                  <a:pt x="27432" y="0"/>
                </a:lnTo>
                <a:close/>
              </a:path>
              <a:path w="98425" h="619760">
                <a:moveTo>
                  <a:pt x="98298" y="0"/>
                </a:moveTo>
                <a:lnTo>
                  <a:pt x="41148" y="0"/>
                </a:lnTo>
                <a:lnTo>
                  <a:pt x="41148" y="619506"/>
                </a:lnTo>
                <a:lnTo>
                  <a:pt x="98298" y="619506"/>
                </a:lnTo>
                <a:lnTo>
                  <a:pt x="98298" y="0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9025128" y="0"/>
            <a:ext cx="9525" cy="619760"/>
          </a:xfrm>
          <a:custGeom>
            <a:avLst/>
            <a:gdLst/>
            <a:ahLst/>
            <a:cxnLst/>
            <a:rect l="l" t="t" r="r" b="b"/>
            <a:pathLst>
              <a:path w="9525" h="619760">
                <a:moveTo>
                  <a:pt x="9144" y="0"/>
                </a:moveTo>
                <a:lnTo>
                  <a:pt x="0" y="0"/>
                </a:lnTo>
                <a:lnTo>
                  <a:pt x="0" y="619505"/>
                </a:lnTo>
                <a:lnTo>
                  <a:pt x="9144" y="619505"/>
                </a:lnTo>
                <a:lnTo>
                  <a:pt x="9144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975597" y="0"/>
            <a:ext cx="27940" cy="619760"/>
          </a:xfrm>
          <a:custGeom>
            <a:avLst/>
            <a:gdLst/>
            <a:ahLst/>
            <a:cxnLst/>
            <a:rect l="l" t="t" r="r" b="b"/>
            <a:pathLst>
              <a:path w="27940" h="619760">
                <a:moveTo>
                  <a:pt x="27431" y="0"/>
                </a:moveTo>
                <a:lnTo>
                  <a:pt x="0" y="0"/>
                </a:lnTo>
                <a:lnTo>
                  <a:pt x="0" y="619505"/>
                </a:lnTo>
                <a:lnTo>
                  <a:pt x="27431" y="619505"/>
                </a:lnTo>
                <a:lnTo>
                  <a:pt x="27431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915400" y="0"/>
            <a:ext cx="55244" cy="585470"/>
          </a:xfrm>
          <a:custGeom>
            <a:avLst/>
            <a:gdLst/>
            <a:ahLst/>
            <a:cxnLst/>
            <a:rect l="l" t="t" r="r" b="b"/>
            <a:pathLst>
              <a:path w="55245" h="585470">
                <a:moveTo>
                  <a:pt x="54864" y="0"/>
                </a:moveTo>
                <a:lnTo>
                  <a:pt x="0" y="0"/>
                </a:lnTo>
                <a:lnTo>
                  <a:pt x="0" y="585215"/>
                </a:lnTo>
                <a:lnTo>
                  <a:pt x="54864" y="585215"/>
                </a:lnTo>
                <a:lnTo>
                  <a:pt x="54864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873490" y="0"/>
            <a:ext cx="9525" cy="585470"/>
          </a:xfrm>
          <a:custGeom>
            <a:avLst/>
            <a:gdLst/>
            <a:ahLst/>
            <a:cxnLst/>
            <a:rect l="l" t="t" r="r" b="b"/>
            <a:pathLst>
              <a:path w="9525" h="585470">
                <a:moveTo>
                  <a:pt x="9144" y="0"/>
                </a:moveTo>
                <a:lnTo>
                  <a:pt x="0" y="0"/>
                </a:lnTo>
                <a:lnTo>
                  <a:pt x="0" y="585215"/>
                </a:lnTo>
                <a:lnTo>
                  <a:pt x="9144" y="585215"/>
                </a:lnTo>
                <a:lnTo>
                  <a:pt x="9144" y="0"/>
                </a:lnTo>
                <a:close/>
              </a:path>
            </a:pathLst>
          </a:custGeom>
          <a:solidFill>
            <a:srgbClr val="FFFFFF">
              <a:alpha val="3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2950" y="785521"/>
            <a:ext cx="7758099" cy="136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1F487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2113" y="2823993"/>
            <a:ext cx="8068945" cy="30968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8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8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jp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jp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jp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jp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jpg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4208780"/>
            <a:chOff x="0" y="0"/>
            <a:chExt cx="9144000" cy="4208780"/>
          </a:xfrm>
        </p:grpSpPr>
        <p:sp>
          <p:nvSpPr>
            <p:cNvPr id="3" name="object 3"/>
            <p:cNvSpPr/>
            <p:nvPr/>
          </p:nvSpPr>
          <p:spPr>
            <a:xfrm>
              <a:off x="5410200" y="3810000"/>
              <a:ext cx="3733800" cy="91440"/>
            </a:xfrm>
            <a:custGeom>
              <a:avLst/>
              <a:gdLst/>
              <a:ahLst/>
              <a:cxnLst/>
              <a:rect l="l" t="t" r="r" b="b"/>
              <a:pathLst>
                <a:path w="3733800" h="91439">
                  <a:moveTo>
                    <a:pt x="3733800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3733800" y="91439"/>
                  </a:lnTo>
                  <a:lnTo>
                    <a:pt x="37338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10200" y="3896867"/>
              <a:ext cx="3733800" cy="192405"/>
            </a:xfrm>
            <a:custGeom>
              <a:avLst/>
              <a:gdLst/>
              <a:ahLst/>
              <a:cxnLst/>
              <a:rect l="l" t="t" r="r" b="b"/>
              <a:pathLst>
                <a:path w="3733800" h="192404">
                  <a:moveTo>
                    <a:pt x="3733800" y="0"/>
                  </a:moveTo>
                  <a:lnTo>
                    <a:pt x="0" y="0"/>
                  </a:lnTo>
                  <a:lnTo>
                    <a:pt x="0" y="192023"/>
                  </a:lnTo>
                  <a:lnTo>
                    <a:pt x="3733800" y="192023"/>
                  </a:lnTo>
                  <a:lnTo>
                    <a:pt x="3733800" y="0"/>
                  </a:lnTo>
                  <a:close/>
                </a:path>
              </a:pathLst>
            </a:custGeom>
            <a:solidFill>
              <a:srgbClr val="C0504D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10200" y="4114800"/>
              <a:ext cx="3733800" cy="9525"/>
            </a:xfrm>
            <a:custGeom>
              <a:avLst/>
              <a:gdLst/>
              <a:ahLst/>
              <a:cxnLst/>
              <a:rect l="l" t="t" r="r" b="b"/>
              <a:pathLst>
                <a:path w="3733800" h="9525">
                  <a:moveTo>
                    <a:pt x="3733800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3733800" y="9143"/>
                  </a:lnTo>
                  <a:lnTo>
                    <a:pt x="3733800" y="0"/>
                  </a:lnTo>
                  <a:close/>
                </a:path>
              </a:pathLst>
            </a:custGeom>
            <a:solidFill>
              <a:srgbClr val="C0504D">
                <a:alpha val="6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10200" y="4164329"/>
              <a:ext cx="1965960" cy="18415"/>
            </a:xfrm>
            <a:custGeom>
              <a:avLst/>
              <a:gdLst/>
              <a:ahLst/>
              <a:cxnLst/>
              <a:rect l="l" t="t" r="r" b="b"/>
              <a:pathLst>
                <a:path w="1965959" h="18414">
                  <a:moveTo>
                    <a:pt x="1965959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965959" y="18288"/>
                  </a:lnTo>
                  <a:lnTo>
                    <a:pt x="1965959" y="0"/>
                  </a:lnTo>
                  <a:close/>
                </a:path>
              </a:pathLst>
            </a:custGeom>
            <a:solidFill>
              <a:srgbClr val="C0504D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10200" y="4199382"/>
              <a:ext cx="1965960" cy="9525"/>
            </a:xfrm>
            <a:custGeom>
              <a:avLst/>
              <a:gdLst/>
              <a:ahLst/>
              <a:cxnLst/>
              <a:rect l="l" t="t" r="r" b="b"/>
              <a:pathLst>
                <a:path w="1965959" h="9525">
                  <a:moveTo>
                    <a:pt x="1965959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965959" y="9144"/>
                  </a:lnTo>
                  <a:lnTo>
                    <a:pt x="1965959" y="0"/>
                  </a:lnTo>
                  <a:close/>
                </a:path>
              </a:pathLst>
            </a:custGeom>
            <a:solidFill>
              <a:srgbClr val="C0504D">
                <a:alpha val="6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10200" y="3962400"/>
              <a:ext cx="3566160" cy="135255"/>
            </a:xfrm>
            <a:custGeom>
              <a:avLst/>
              <a:gdLst/>
              <a:ahLst/>
              <a:cxnLst/>
              <a:rect l="l" t="t" r="r" b="b"/>
              <a:pathLst>
                <a:path w="3566159" h="135254">
                  <a:moveTo>
                    <a:pt x="3063240" y="2044"/>
                  </a:moveTo>
                  <a:lnTo>
                    <a:pt x="3061195" y="0"/>
                  </a:lnTo>
                  <a:lnTo>
                    <a:pt x="2044" y="0"/>
                  </a:lnTo>
                  <a:lnTo>
                    <a:pt x="0" y="2044"/>
                  </a:lnTo>
                  <a:lnTo>
                    <a:pt x="0" y="4572"/>
                  </a:lnTo>
                  <a:lnTo>
                    <a:pt x="0" y="25387"/>
                  </a:lnTo>
                  <a:lnTo>
                    <a:pt x="2044" y="27432"/>
                  </a:lnTo>
                  <a:lnTo>
                    <a:pt x="3061195" y="27432"/>
                  </a:lnTo>
                  <a:lnTo>
                    <a:pt x="3063240" y="25387"/>
                  </a:lnTo>
                  <a:lnTo>
                    <a:pt x="3063240" y="2044"/>
                  </a:lnTo>
                  <a:close/>
                </a:path>
                <a:path w="3566159" h="135254">
                  <a:moveTo>
                    <a:pt x="3566160" y="101028"/>
                  </a:moveTo>
                  <a:lnTo>
                    <a:pt x="3563429" y="98298"/>
                  </a:lnTo>
                  <a:lnTo>
                    <a:pt x="1968690" y="98298"/>
                  </a:lnTo>
                  <a:lnTo>
                    <a:pt x="1965960" y="101028"/>
                  </a:lnTo>
                  <a:lnTo>
                    <a:pt x="1965960" y="104394"/>
                  </a:lnTo>
                  <a:lnTo>
                    <a:pt x="1965960" y="132143"/>
                  </a:lnTo>
                  <a:lnTo>
                    <a:pt x="1968690" y="134874"/>
                  </a:lnTo>
                  <a:lnTo>
                    <a:pt x="3563429" y="134874"/>
                  </a:lnTo>
                  <a:lnTo>
                    <a:pt x="3566160" y="132143"/>
                  </a:lnTo>
                  <a:lnTo>
                    <a:pt x="3566160" y="101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816096"/>
              <a:ext cx="9144000" cy="78105"/>
            </a:xfrm>
            <a:custGeom>
              <a:avLst/>
              <a:gdLst/>
              <a:ahLst/>
              <a:cxnLst/>
              <a:rect l="l" t="t" r="r" b="b"/>
              <a:pathLst>
                <a:path w="9144000" h="78104">
                  <a:moveTo>
                    <a:pt x="0" y="77723"/>
                  </a:moveTo>
                  <a:lnTo>
                    <a:pt x="9144000" y="7772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77723"/>
                  </a:lnTo>
                  <a:close/>
                </a:path>
              </a:pathLst>
            </a:custGeom>
            <a:solidFill>
              <a:srgbClr val="C0504D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3701795"/>
              <a:ext cx="9144000" cy="189865"/>
            </a:xfrm>
            <a:custGeom>
              <a:avLst/>
              <a:gdLst/>
              <a:ahLst/>
              <a:cxnLst/>
              <a:rect l="l" t="t" r="r" b="b"/>
              <a:pathLst>
                <a:path w="9144000" h="189864">
                  <a:moveTo>
                    <a:pt x="9144000" y="0"/>
                  </a:moveTo>
                  <a:lnTo>
                    <a:pt x="6413754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6413754" y="114300"/>
                  </a:lnTo>
                  <a:lnTo>
                    <a:pt x="6413754" y="189738"/>
                  </a:lnTo>
                  <a:lnTo>
                    <a:pt x="9144000" y="189738"/>
                  </a:lnTo>
                  <a:lnTo>
                    <a:pt x="9144000" y="1143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0"/>
              <a:ext cx="9144000" cy="3702050"/>
            </a:xfrm>
            <a:custGeom>
              <a:avLst/>
              <a:gdLst/>
              <a:ahLst/>
              <a:cxnLst/>
              <a:rect l="l" t="t" r="r" b="b"/>
              <a:pathLst>
                <a:path w="9144000" h="3702050">
                  <a:moveTo>
                    <a:pt x="9144000" y="0"/>
                  </a:moveTo>
                  <a:lnTo>
                    <a:pt x="0" y="0"/>
                  </a:lnTo>
                  <a:lnTo>
                    <a:pt x="0" y="3701796"/>
                  </a:lnTo>
                  <a:lnTo>
                    <a:pt x="9144000" y="3701796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0007" y="318516"/>
              <a:ext cx="4463795" cy="15041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26835" y="318516"/>
              <a:ext cx="1138427" cy="15041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1539" y="1141476"/>
              <a:ext cx="7838693" cy="15041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4855" y="1964435"/>
              <a:ext cx="3477767" cy="15041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05655" y="1964436"/>
              <a:ext cx="1260347" cy="15041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84776" y="1964435"/>
              <a:ext cx="3214877" cy="1504187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300892" y="501078"/>
            <a:ext cx="6772275" cy="249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FFFF"/>
                </a:solidFill>
              </a:rPr>
              <a:t>20</a:t>
            </a:r>
            <a:r>
              <a:rPr sz="5400" spc="-105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апреля</a:t>
            </a:r>
            <a:r>
              <a:rPr sz="5400" spc="-95" dirty="0">
                <a:solidFill>
                  <a:srgbClr val="FFFFFF"/>
                </a:solidFill>
              </a:rPr>
              <a:t> </a:t>
            </a:r>
            <a:r>
              <a:rPr sz="5400" spc="-50" dirty="0">
                <a:solidFill>
                  <a:srgbClr val="FFFFFF"/>
                </a:solidFill>
              </a:rPr>
              <a:t>- </a:t>
            </a:r>
            <a:r>
              <a:rPr sz="5400" spc="-10" dirty="0">
                <a:solidFill>
                  <a:srgbClr val="FFFFFF"/>
                </a:solidFill>
              </a:rPr>
              <a:t>Национальный</a:t>
            </a:r>
            <a:r>
              <a:rPr sz="5400" spc="-290" dirty="0">
                <a:solidFill>
                  <a:srgbClr val="FFFFFF"/>
                </a:solidFill>
              </a:rPr>
              <a:t> </a:t>
            </a:r>
            <a:r>
              <a:rPr sz="5400" spc="-20" dirty="0">
                <a:solidFill>
                  <a:srgbClr val="FFFFFF"/>
                </a:solidFill>
              </a:rPr>
              <a:t>день </a:t>
            </a:r>
            <a:r>
              <a:rPr sz="5400" dirty="0">
                <a:solidFill>
                  <a:srgbClr val="FFFFFF"/>
                </a:solidFill>
              </a:rPr>
              <a:t>донора</a:t>
            </a:r>
            <a:r>
              <a:rPr sz="5400" spc="-55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в</a:t>
            </a:r>
            <a:r>
              <a:rPr sz="5400" spc="-60" dirty="0">
                <a:solidFill>
                  <a:srgbClr val="FFFFFF"/>
                </a:solidFill>
              </a:rPr>
              <a:t> </a:t>
            </a:r>
            <a:r>
              <a:rPr sz="5400" spc="-10" dirty="0">
                <a:solidFill>
                  <a:srgbClr val="FFFFFF"/>
                </a:solidFill>
              </a:rPr>
              <a:t>России</a:t>
            </a:r>
            <a:endParaRPr sz="5400"/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99788" y="3787902"/>
            <a:ext cx="4744211" cy="30472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" y="1118616"/>
            <a:ext cx="8039861" cy="13380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6830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Безопасность</a:t>
            </a:r>
            <a:r>
              <a:rPr sz="4800" spc="-254" dirty="0"/>
              <a:t> </a:t>
            </a:r>
            <a:r>
              <a:rPr sz="4800" spc="-10" dirty="0"/>
              <a:t>донорства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645668" y="2271013"/>
            <a:ext cx="7753984" cy="17710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0"/>
              </a:spcBef>
              <a:buClr>
                <a:srgbClr val="9BBA58"/>
              </a:buClr>
              <a:buChar char="•"/>
              <a:tabLst>
                <a:tab pos="268605" algn="l"/>
              </a:tabLst>
            </a:pPr>
            <a:r>
              <a:rPr sz="2800" dirty="0">
                <a:latin typeface="Georgia"/>
                <a:cs typeface="Georgia"/>
              </a:rPr>
              <a:t>Все</a:t>
            </a:r>
            <a:r>
              <a:rPr sz="2800" spc="-4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помещения,</a:t>
            </a:r>
            <a:r>
              <a:rPr sz="2800" spc="-5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где</a:t>
            </a:r>
            <a:r>
              <a:rPr sz="2800" spc="-4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будет</a:t>
            </a:r>
            <a:r>
              <a:rPr sz="2800" spc="-5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проходить</a:t>
            </a:r>
            <a:r>
              <a:rPr sz="2800" spc="-60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акция </a:t>
            </a:r>
            <a:r>
              <a:rPr sz="2800" dirty="0">
                <a:latin typeface="Georgia"/>
                <a:cs typeface="Georgia"/>
              </a:rPr>
              <a:t>забора</a:t>
            </a:r>
            <a:r>
              <a:rPr sz="2800" spc="-3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крови,</a:t>
            </a:r>
            <a:r>
              <a:rPr sz="2800" spc="-4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лично</a:t>
            </a:r>
            <a:r>
              <a:rPr sz="2800" spc="-4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осматривает</a:t>
            </a:r>
            <a:r>
              <a:rPr sz="2800" spc="-5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и</a:t>
            </a:r>
            <a:r>
              <a:rPr sz="2800" spc="-30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одобряет </a:t>
            </a:r>
            <a:r>
              <a:rPr sz="2800" dirty="0">
                <a:latin typeface="Georgia"/>
                <a:cs typeface="Georgia"/>
              </a:rPr>
              <a:t>специалист</a:t>
            </a:r>
            <a:r>
              <a:rPr sz="2800" spc="-7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учреждения</a:t>
            </a:r>
            <a:r>
              <a:rPr sz="2800" spc="-7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Службы</a:t>
            </a:r>
            <a:r>
              <a:rPr sz="2800" spc="-70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крови.</a:t>
            </a:r>
            <a:endParaRPr sz="2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800" spc="-50" dirty="0">
                <a:solidFill>
                  <a:srgbClr val="9BBA58"/>
                </a:solidFill>
                <a:latin typeface="Georgia"/>
                <a:cs typeface="Georgia"/>
              </a:rPr>
              <a:t>•</a:t>
            </a:r>
            <a:endParaRPr sz="2800">
              <a:latin typeface="Georgia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2751" y="3624071"/>
            <a:ext cx="7778495" cy="31607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" y="1118616"/>
            <a:ext cx="8039861" cy="13380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6830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Безопасность</a:t>
            </a:r>
            <a:r>
              <a:rPr sz="4800" spc="-254" dirty="0"/>
              <a:t> </a:t>
            </a:r>
            <a:r>
              <a:rPr sz="4800" spc="-10" dirty="0"/>
              <a:t>донорства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645668" y="2233293"/>
            <a:ext cx="444436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8900"/>
              </a:lnSpc>
              <a:spcBef>
                <a:spcPts val="100"/>
              </a:spcBef>
              <a:buClr>
                <a:srgbClr val="9BBA58"/>
              </a:buClr>
              <a:buChar char="•"/>
              <a:tabLst>
                <a:tab pos="12700" algn="l"/>
                <a:tab pos="354330" algn="l"/>
              </a:tabLst>
            </a:pPr>
            <a:r>
              <a:rPr sz="2800" dirty="0">
                <a:latin typeface="Georgia"/>
                <a:cs typeface="Georgia"/>
              </a:rPr>
              <a:t>	Каждый</a:t>
            </a:r>
            <a:r>
              <a:rPr sz="2800" spc="-25" dirty="0">
                <a:latin typeface="Georgia"/>
                <a:cs typeface="Georgia"/>
              </a:rPr>
              <a:t> </a:t>
            </a:r>
            <a:r>
              <a:rPr sz="2800" spc="-20" dirty="0">
                <a:latin typeface="Georgia"/>
                <a:cs typeface="Georgia"/>
              </a:rPr>
              <a:t>донор </a:t>
            </a:r>
            <a:r>
              <a:rPr sz="2800" dirty="0">
                <a:latin typeface="Georgia"/>
                <a:cs typeface="Georgia"/>
              </a:rPr>
              <a:t>застрахован</a:t>
            </a:r>
            <a:r>
              <a:rPr sz="2800" spc="-75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государством.</a:t>
            </a:r>
            <a:endParaRPr sz="2800">
              <a:latin typeface="Georgia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77790" y="2132838"/>
            <a:ext cx="3966209" cy="472516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" y="1118616"/>
            <a:ext cx="8039861" cy="13380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6830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Безопасность</a:t>
            </a:r>
            <a:r>
              <a:rPr sz="4800" spc="-254" dirty="0"/>
              <a:t> </a:t>
            </a:r>
            <a:r>
              <a:rPr sz="4800" spc="-10" dirty="0"/>
              <a:t>донорства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645668" y="2271013"/>
            <a:ext cx="661289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0"/>
              </a:spcBef>
              <a:buClr>
                <a:srgbClr val="9BBA58"/>
              </a:buClr>
              <a:buChar char="•"/>
              <a:tabLst>
                <a:tab pos="268605" algn="l"/>
              </a:tabLst>
            </a:pPr>
            <a:r>
              <a:rPr sz="2800" dirty="0">
                <a:latin typeface="Georgia"/>
                <a:cs typeface="Georgia"/>
              </a:rPr>
              <a:t>Соблюдение</a:t>
            </a:r>
            <a:r>
              <a:rPr sz="2800" spc="-7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донорами</a:t>
            </a:r>
            <a:r>
              <a:rPr sz="2800" spc="-45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рекомендаций </a:t>
            </a:r>
            <a:r>
              <a:rPr sz="2800" dirty="0">
                <a:latin typeface="Georgia"/>
                <a:cs typeface="Georgia"/>
              </a:rPr>
              <a:t>Службы</a:t>
            </a:r>
            <a:r>
              <a:rPr sz="2800" spc="-7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крови</a:t>
            </a:r>
            <a:r>
              <a:rPr sz="2800" spc="-6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позволяет</a:t>
            </a:r>
            <a:r>
              <a:rPr sz="2800" spc="-65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улучшить </a:t>
            </a:r>
            <a:r>
              <a:rPr sz="2800" dirty="0">
                <a:latin typeface="Georgia"/>
                <a:cs typeface="Georgia"/>
              </a:rPr>
              <a:t>переносимость</a:t>
            </a:r>
            <a:r>
              <a:rPr sz="2800" spc="-75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донации.</a:t>
            </a:r>
            <a:endParaRPr sz="2800">
              <a:latin typeface="Georgia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79520" y="3556253"/>
            <a:ext cx="5364479" cy="32910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0402" y="752855"/>
            <a:ext cx="7468870" cy="1728470"/>
            <a:chOff x="930402" y="752855"/>
            <a:chExt cx="7468870" cy="17284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0402" y="752855"/>
              <a:ext cx="7468361" cy="11186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4428" y="1362455"/>
              <a:ext cx="2330195" cy="111861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30757" y="885715"/>
            <a:ext cx="668210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6345" marR="5080" indent="-2494280">
              <a:lnSpc>
                <a:spcPct val="100000"/>
              </a:lnSpc>
              <a:spcBef>
                <a:spcPts val="100"/>
              </a:spcBef>
              <a:tabLst>
                <a:tab pos="1039494" algn="l"/>
              </a:tabLst>
            </a:pPr>
            <a:r>
              <a:rPr spc="-25" dirty="0"/>
              <a:t>Как</a:t>
            </a:r>
            <a:r>
              <a:rPr dirty="0"/>
              <a:t>	подготовиться</a:t>
            </a:r>
            <a:r>
              <a:rPr spc="-70" dirty="0"/>
              <a:t> </a:t>
            </a:r>
            <a:r>
              <a:rPr dirty="0"/>
              <a:t>к</a:t>
            </a:r>
            <a:r>
              <a:rPr spc="-45" dirty="0"/>
              <a:t> </a:t>
            </a:r>
            <a:r>
              <a:rPr spc="-10" dirty="0"/>
              <a:t>сдаче крови?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652777" y="2193035"/>
            <a:ext cx="2769235" cy="2116455"/>
            <a:chOff x="1652777" y="2193035"/>
            <a:chExt cx="2769235" cy="211645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2777" y="2193035"/>
              <a:ext cx="2593848" cy="191642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77415" y="3762374"/>
              <a:ext cx="2235200" cy="537210"/>
            </a:xfrm>
            <a:custGeom>
              <a:avLst/>
              <a:gdLst/>
              <a:ahLst/>
              <a:cxnLst/>
              <a:rect l="l" t="t" r="r" b="b"/>
              <a:pathLst>
                <a:path w="2235200" h="537210">
                  <a:moveTo>
                    <a:pt x="2234945" y="0"/>
                  </a:moveTo>
                  <a:lnTo>
                    <a:pt x="0" y="0"/>
                  </a:lnTo>
                  <a:lnTo>
                    <a:pt x="0" y="537210"/>
                  </a:lnTo>
                  <a:lnTo>
                    <a:pt x="2234945" y="537210"/>
                  </a:lnTo>
                  <a:lnTo>
                    <a:pt x="223494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77415" y="3762374"/>
              <a:ext cx="2235200" cy="537210"/>
            </a:xfrm>
            <a:custGeom>
              <a:avLst/>
              <a:gdLst/>
              <a:ahLst/>
              <a:cxnLst/>
              <a:rect l="l" t="t" r="r" b="b"/>
              <a:pathLst>
                <a:path w="2235200" h="537210">
                  <a:moveTo>
                    <a:pt x="0" y="0"/>
                  </a:moveTo>
                  <a:lnTo>
                    <a:pt x="2234945" y="0"/>
                  </a:lnTo>
                  <a:lnTo>
                    <a:pt x="2234945" y="537210"/>
                  </a:lnTo>
                  <a:lnTo>
                    <a:pt x="0" y="53721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177414" y="3762375"/>
            <a:ext cx="2235200" cy="537210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1050"/>
              </a:spcBef>
            </a:pPr>
            <a:r>
              <a:rPr sz="1500" b="1" dirty="0">
                <a:solidFill>
                  <a:srgbClr val="FFFFFF"/>
                </a:solidFill>
                <a:latin typeface="Georgia"/>
                <a:cs typeface="Georgia"/>
              </a:rPr>
              <a:t>Легкий</a:t>
            </a:r>
            <a:r>
              <a:rPr sz="1500" b="1" spc="-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Georgia"/>
                <a:cs typeface="Georgia"/>
              </a:rPr>
              <a:t>завтрак</a:t>
            </a:r>
            <a:endParaRPr sz="1500">
              <a:latin typeface="Georgia"/>
              <a:cs typeface="Georgi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803647" y="2193035"/>
            <a:ext cx="2769235" cy="2116455"/>
            <a:chOff x="4803647" y="2193035"/>
            <a:chExt cx="2769235" cy="211645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3647" y="2193035"/>
              <a:ext cx="2593848" cy="191642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328284" y="3762374"/>
              <a:ext cx="2235200" cy="537210"/>
            </a:xfrm>
            <a:custGeom>
              <a:avLst/>
              <a:gdLst/>
              <a:ahLst/>
              <a:cxnLst/>
              <a:rect l="l" t="t" r="r" b="b"/>
              <a:pathLst>
                <a:path w="2235200" h="537210">
                  <a:moveTo>
                    <a:pt x="2234945" y="0"/>
                  </a:moveTo>
                  <a:lnTo>
                    <a:pt x="0" y="0"/>
                  </a:lnTo>
                  <a:lnTo>
                    <a:pt x="0" y="537210"/>
                  </a:lnTo>
                  <a:lnTo>
                    <a:pt x="2234945" y="537210"/>
                  </a:lnTo>
                  <a:lnTo>
                    <a:pt x="223494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28284" y="3762374"/>
              <a:ext cx="2235200" cy="537210"/>
            </a:xfrm>
            <a:custGeom>
              <a:avLst/>
              <a:gdLst/>
              <a:ahLst/>
              <a:cxnLst/>
              <a:rect l="l" t="t" r="r" b="b"/>
              <a:pathLst>
                <a:path w="2235200" h="537210">
                  <a:moveTo>
                    <a:pt x="0" y="0"/>
                  </a:moveTo>
                  <a:lnTo>
                    <a:pt x="2234945" y="0"/>
                  </a:lnTo>
                  <a:lnTo>
                    <a:pt x="2234945" y="537210"/>
                  </a:lnTo>
                  <a:lnTo>
                    <a:pt x="0" y="53721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328284" y="3762375"/>
            <a:ext cx="2235200" cy="53721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82880" marR="175260" indent="342900">
              <a:lnSpc>
                <a:spcPts val="1540"/>
              </a:lnSpc>
              <a:spcBef>
                <a:spcPts val="550"/>
              </a:spcBef>
            </a:pPr>
            <a:r>
              <a:rPr sz="1500" b="1" spc="-10" dirty="0">
                <a:solidFill>
                  <a:srgbClr val="FFFFFF"/>
                </a:solidFill>
                <a:latin typeface="Georgia"/>
                <a:cs typeface="Georgia"/>
              </a:rPr>
              <a:t>Исключить алкоголь/курение</a:t>
            </a:r>
            <a:endParaRPr sz="1500">
              <a:latin typeface="Georgia"/>
              <a:cs typeface="Georgi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361359" y="4575047"/>
            <a:ext cx="2636520" cy="2116455"/>
            <a:chOff x="3361359" y="4575047"/>
            <a:chExt cx="2636520" cy="2116455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61359" y="4575047"/>
              <a:ext cx="2327553" cy="191641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753230" y="6144386"/>
              <a:ext cx="2235200" cy="537210"/>
            </a:xfrm>
            <a:custGeom>
              <a:avLst/>
              <a:gdLst/>
              <a:ahLst/>
              <a:cxnLst/>
              <a:rect l="l" t="t" r="r" b="b"/>
              <a:pathLst>
                <a:path w="2235200" h="537209">
                  <a:moveTo>
                    <a:pt x="2234946" y="0"/>
                  </a:moveTo>
                  <a:lnTo>
                    <a:pt x="0" y="0"/>
                  </a:lnTo>
                  <a:lnTo>
                    <a:pt x="0" y="537210"/>
                  </a:lnTo>
                  <a:lnTo>
                    <a:pt x="2234946" y="537210"/>
                  </a:lnTo>
                  <a:lnTo>
                    <a:pt x="223494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53230" y="6144386"/>
              <a:ext cx="2235200" cy="537210"/>
            </a:xfrm>
            <a:custGeom>
              <a:avLst/>
              <a:gdLst/>
              <a:ahLst/>
              <a:cxnLst/>
              <a:rect l="l" t="t" r="r" b="b"/>
              <a:pathLst>
                <a:path w="2235200" h="537209">
                  <a:moveTo>
                    <a:pt x="0" y="0"/>
                  </a:moveTo>
                  <a:lnTo>
                    <a:pt x="2234946" y="0"/>
                  </a:lnTo>
                  <a:lnTo>
                    <a:pt x="2234946" y="537210"/>
                  </a:lnTo>
                  <a:lnTo>
                    <a:pt x="0" y="53721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753230" y="6144386"/>
            <a:ext cx="2235200" cy="53721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76200" marR="70485" indent="497205">
              <a:lnSpc>
                <a:spcPts val="1540"/>
              </a:lnSpc>
              <a:spcBef>
                <a:spcPts val="550"/>
              </a:spcBef>
            </a:pPr>
            <a:r>
              <a:rPr sz="1500" b="1" dirty="0">
                <a:solidFill>
                  <a:srgbClr val="FFFFFF"/>
                </a:solidFill>
                <a:latin typeface="Georgia"/>
                <a:cs typeface="Georgia"/>
              </a:rPr>
              <a:t>За</a:t>
            </a:r>
            <a:r>
              <a:rPr sz="1500" b="1" spc="-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FFFFFF"/>
                </a:solidFill>
                <a:latin typeface="Georgia"/>
                <a:cs typeface="Georgia"/>
              </a:rPr>
              <a:t>72</a:t>
            </a:r>
            <a:r>
              <a:rPr sz="1500" b="1" spc="-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500" b="1" dirty="0">
                <a:solidFill>
                  <a:srgbClr val="FFFFFF"/>
                </a:solidFill>
                <a:latin typeface="Georgia"/>
                <a:cs typeface="Georgia"/>
              </a:rPr>
              <a:t>ч.</a:t>
            </a:r>
            <a:r>
              <a:rPr sz="1500" b="1" spc="-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Georgia"/>
                <a:cs typeface="Georgia"/>
              </a:rPr>
              <a:t>Не </a:t>
            </a:r>
            <a:r>
              <a:rPr sz="1500" b="1" dirty="0">
                <a:solidFill>
                  <a:srgbClr val="FFFFFF"/>
                </a:solidFill>
                <a:latin typeface="Georgia"/>
                <a:cs typeface="Georgia"/>
              </a:rPr>
              <a:t>принимать</a:t>
            </a:r>
            <a:r>
              <a:rPr sz="1500" b="1" spc="-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Georgia"/>
                <a:cs typeface="Georgia"/>
              </a:rPr>
              <a:t>аспирин</a:t>
            </a:r>
            <a:endParaRPr sz="1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2265680"/>
            <a:chOff x="0" y="0"/>
            <a:chExt cx="9144000" cy="2265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0308" y="537209"/>
              <a:ext cx="7468361" cy="11186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34334" y="1146810"/>
              <a:ext cx="2330195" cy="111861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1101" y="669691"/>
            <a:ext cx="668210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6345" marR="5080" indent="-2494280">
              <a:lnSpc>
                <a:spcPct val="100000"/>
              </a:lnSpc>
              <a:spcBef>
                <a:spcPts val="100"/>
              </a:spcBef>
              <a:tabLst>
                <a:tab pos="1039494" algn="l"/>
              </a:tabLst>
            </a:pPr>
            <a:r>
              <a:rPr spc="-25" dirty="0"/>
              <a:t>Как</a:t>
            </a:r>
            <a:r>
              <a:rPr dirty="0"/>
              <a:t>	подготовиться</a:t>
            </a:r>
            <a:r>
              <a:rPr spc="-70" dirty="0"/>
              <a:t> </a:t>
            </a:r>
            <a:r>
              <a:rPr dirty="0"/>
              <a:t>к</a:t>
            </a:r>
            <a:r>
              <a:rPr spc="-45" dirty="0"/>
              <a:t> </a:t>
            </a:r>
            <a:r>
              <a:rPr spc="-10" dirty="0"/>
              <a:t>сдаче крови?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534667" y="2049780"/>
            <a:ext cx="2811780" cy="2148840"/>
            <a:chOff x="1534667" y="2049780"/>
            <a:chExt cx="2811780" cy="21488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4667" y="2049780"/>
              <a:ext cx="2634221" cy="19469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67686" y="3644264"/>
              <a:ext cx="2269490" cy="544830"/>
            </a:xfrm>
            <a:custGeom>
              <a:avLst/>
              <a:gdLst/>
              <a:ahLst/>
              <a:cxnLst/>
              <a:rect l="l" t="t" r="r" b="b"/>
              <a:pathLst>
                <a:path w="2269490" h="544829">
                  <a:moveTo>
                    <a:pt x="2269236" y="0"/>
                  </a:moveTo>
                  <a:lnTo>
                    <a:pt x="0" y="0"/>
                  </a:lnTo>
                  <a:lnTo>
                    <a:pt x="0" y="544830"/>
                  </a:lnTo>
                  <a:lnTo>
                    <a:pt x="2269236" y="544830"/>
                  </a:lnTo>
                  <a:lnTo>
                    <a:pt x="226923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67686" y="3644264"/>
              <a:ext cx="2269490" cy="544830"/>
            </a:xfrm>
            <a:custGeom>
              <a:avLst/>
              <a:gdLst/>
              <a:ahLst/>
              <a:cxnLst/>
              <a:rect l="l" t="t" r="r" b="b"/>
              <a:pathLst>
                <a:path w="2269490" h="544829">
                  <a:moveTo>
                    <a:pt x="0" y="0"/>
                  </a:moveTo>
                  <a:lnTo>
                    <a:pt x="2269236" y="0"/>
                  </a:lnTo>
                  <a:lnTo>
                    <a:pt x="2269236" y="544830"/>
                  </a:lnTo>
                  <a:lnTo>
                    <a:pt x="0" y="54483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067686" y="3644265"/>
            <a:ext cx="2269490" cy="54483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01625">
              <a:lnSpc>
                <a:spcPct val="100000"/>
              </a:lnSpc>
              <a:spcBef>
                <a:spcPts val="865"/>
              </a:spcBef>
            </a:pP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Лучше</a:t>
            </a:r>
            <a:r>
              <a:rPr sz="1800" spc="-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до</a:t>
            </a:r>
            <a:r>
              <a:rPr sz="1800" spc="-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eorgia"/>
                <a:cs typeface="Georgia"/>
              </a:rPr>
              <a:t>12:00</a:t>
            </a:r>
            <a:endParaRPr sz="1800">
              <a:latin typeface="Georgia"/>
              <a:cs typeface="Georgi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735067" y="2049779"/>
            <a:ext cx="2813050" cy="2148840"/>
            <a:chOff x="4735067" y="2049779"/>
            <a:chExt cx="2813050" cy="214884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5067" y="2049779"/>
              <a:ext cx="2634221" cy="194690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268086" y="3644264"/>
              <a:ext cx="2270125" cy="544830"/>
            </a:xfrm>
            <a:custGeom>
              <a:avLst/>
              <a:gdLst/>
              <a:ahLst/>
              <a:cxnLst/>
              <a:rect l="l" t="t" r="r" b="b"/>
              <a:pathLst>
                <a:path w="2270125" h="544829">
                  <a:moveTo>
                    <a:pt x="2269997" y="0"/>
                  </a:moveTo>
                  <a:lnTo>
                    <a:pt x="0" y="0"/>
                  </a:lnTo>
                  <a:lnTo>
                    <a:pt x="0" y="544830"/>
                  </a:lnTo>
                  <a:lnTo>
                    <a:pt x="2269997" y="544830"/>
                  </a:lnTo>
                  <a:lnTo>
                    <a:pt x="226999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68086" y="3644264"/>
              <a:ext cx="2270125" cy="544830"/>
            </a:xfrm>
            <a:custGeom>
              <a:avLst/>
              <a:gdLst/>
              <a:ahLst/>
              <a:cxnLst/>
              <a:rect l="l" t="t" r="r" b="b"/>
              <a:pathLst>
                <a:path w="2270125" h="544829">
                  <a:moveTo>
                    <a:pt x="0" y="0"/>
                  </a:moveTo>
                  <a:lnTo>
                    <a:pt x="2269997" y="0"/>
                  </a:lnTo>
                  <a:lnTo>
                    <a:pt x="2269997" y="544830"/>
                  </a:lnTo>
                  <a:lnTo>
                    <a:pt x="0" y="54483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268086" y="3644265"/>
            <a:ext cx="2270125" cy="5448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297815" marR="242570" indent="-50165">
              <a:lnSpc>
                <a:spcPts val="1839"/>
              </a:lnSpc>
              <a:spcBef>
                <a:spcPts val="275"/>
              </a:spcBef>
            </a:pP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Накануне</a:t>
            </a:r>
            <a:r>
              <a:rPr sz="1800" spc="-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сон</a:t>
            </a:r>
            <a:r>
              <a:rPr sz="1800" spc="-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Georgia"/>
                <a:cs typeface="Georgia"/>
              </a:rPr>
              <a:t>не </a:t>
            </a: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менее</a:t>
            </a:r>
            <a:r>
              <a:rPr sz="1800" spc="-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eorgia"/>
                <a:cs typeface="Georgia"/>
              </a:rPr>
              <a:t>7-</a:t>
            </a: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8</a:t>
            </a:r>
            <a:r>
              <a:rPr sz="1800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Georgia"/>
                <a:cs typeface="Georgia"/>
              </a:rPr>
              <a:t>часов</a:t>
            </a:r>
            <a:endParaRPr sz="1800">
              <a:latin typeface="Georgia"/>
              <a:cs typeface="Georgi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134867" y="4469129"/>
            <a:ext cx="2813050" cy="2148840"/>
            <a:chOff x="3134867" y="4469129"/>
            <a:chExt cx="2813050" cy="214884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34867" y="4469129"/>
              <a:ext cx="2634221" cy="194690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667886" y="6063614"/>
              <a:ext cx="2270125" cy="544830"/>
            </a:xfrm>
            <a:custGeom>
              <a:avLst/>
              <a:gdLst/>
              <a:ahLst/>
              <a:cxnLst/>
              <a:rect l="l" t="t" r="r" b="b"/>
              <a:pathLst>
                <a:path w="2270125" h="544829">
                  <a:moveTo>
                    <a:pt x="2269998" y="0"/>
                  </a:moveTo>
                  <a:lnTo>
                    <a:pt x="0" y="0"/>
                  </a:lnTo>
                  <a:lnTo>
                    <a:pt x="0" y="544830"/>
                  </a:lnTo>
                  <a:lnTo>
                    <a:pt x="2269998" y="544830"/>
                  </a:lnTo>
                  <a:lnTo>
                    <a:pt x="22699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667886" y="6063614"/>
              <a:ext cx="2270125" cy="544830"/>
            </a:xfrm>
            <a:custGeom>
              <a:avLst/>
              <a:gdLst/>
              <a:ahLst/>
              <a:cxnLst/>
              <a:rect l="l" t="t" r="r" b="b"/>
              <a:pathLst>
                <a:path w="2270125" h="544829">
                  <a:moveTo>
                    <a:pt x="0" y="0"/>
                  </a:moveTo>
                  <a:lnTo>
                    <a:pt x="2269998" y="0"/>
                  </a:lnTo>
                  <a:lnTo>
                    <a:pt x="2269998" y="544830"/>
                  </a:lnTo>
                  <a:lnTo>
                    <a:pt x="0" y="54483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667886" y="6063615"/>
            <a:ext cx="2270125" cy="5448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706755" marR="302260" indent="-398145">
              <a:lnSpc>
                <a:spcPts val="1839"/>
              </a:lnSpc>
              <a:spcBef>
                <a:spcPts val="275"/>
              </a:spcBef>
            </a:pP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При</a:t>
            </a:r>
            <a:r>
              <a:rPr sz="1800" spc="-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себе</a:t>
            </a:r>
            <a:r>
              <a:rPr sz="1800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eorgia"/>
                <a:cs typeface="Georgia"/>
              </a:rPr>
              <a:t>иметь </a:t>
            </a:r>
            <a:r>
              <a:rPr sz="1800" spc="-10" dirty="0">
                <a:solidFill>
                  <a:srgbClr val="FFFFFF"/>
                </a:solidFill>
                <a:latin typeface="Georgia"/>
                <a:cs typeface="Georgia"/>
              </a:rPr>
              <a:t>паспорт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101" y="950214"/>
            <a:ext cx="8181593" cy="10088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6553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Рекомендации</a:t>
            </a:r>
            <a:r>
              <a:rPr sz="3600" spc="-135" dirty="0"/>
              <a:t> </a:t>
            </a:r>
            <a:r>
              <a:rPr sz="3600" dirty="0"/>
              <a:t>после</a:t>
            </a:r>
            <a:r>
              <a:rPr sz="3600" spc="-120" dirty="0"/>
              <a:t> </a:t>
            </a:r>
            <a:r>
              <a:rPr sz="3600" dirty="0"/>
              <a:t>сдачи</a:t>
            </a:r>
            <a:r>
              <a:rPr sz="3600" spc="-130" dirty="0"/>
              <a:t> </a:t>
            </a:r>
            <a:r>
              <a:rPr sz="3600" spc="-10" dirty="0"/>
              <a:t>крови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1441703" y="1977390"/>
            <a:ext cx="2901950" cy="2216785"/>
            <a:chOff x="1441703" y="1977390"/>
            <a:chExt cx="2901950" cy="2216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1703" y="1977390"/>
              <a:ext cx="2718054" cy="200863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91486" y="3622167"/>
              <a:ext cx="2342515" cy="562610"/>
            </a:xfrm>
            <a:custGeom>
              <a:avLst/>
              <a:gdLst/>
              <a:ahLst/>
              <a:cxnLst/>
              <a:rect l="l" t="t" r="r" b="b"/>
              <a:pathLst>
                <a:path w="2342515" h="562610">
                  <a:moveTo>
                    <a:pt x="2342388" y="0"/>
                  </a:moveTo>
                  <a:lnTo>
                    <a:pt x="0" y="0"/>
                  </a:lnTo>
                  <a:lnTo>
                    <a:pt x="0" y="562355"/>
                  </a:lnTo>
                  <a:lnTo>
                    <a:pt x="2342388" y="562355"/>
                  </a:lnTo>
                  <a:lnTo>
                    <a:pt x="234238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91486" y="3622167"/>
              <a:ext cx="2342515" cy="562610"/>
            </a:xfrm>
            <a:custGeom>
              <a:avLst/>
              <a:gdLst/>
              <a:ahLst/>
              <a:cxnLst/>
              <a:rect l="l" t="t" r="r" b="b"/>
              <a:pathLst>
                <a:path w="2342515" h="562610">
                  <a:moveTo>
                    <a:pt x="0" y="0"/>
                  </a:moveTo>
                  <a:lnTo>
                    <a:pt x="2342388" y="0"/>
                  </a:lnTo>
                  <a:lnTo>
                    <a:pt x="2342388" y="562355"/>
                  </a:lnTo>
                  <a:lnTo>
                    <a:pt x="0" y="562355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991486" y="3622166"/>
            <a:ext cx="2342515" cy="562610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220"/>
              </a:spcBef>
            </a:pPr>
            <a:r>
              <a:rPr sz="1400" dirty="0">
                <a:solidFill>
                  <a:srgbClr val="FFFFFF"/>
                </a:solidFill>
                <a:latin typeface="Georgia"/>
                <a:cs typeface="Georgia"/>
              </a:rPr>
              <a:t>После</a:t>
            </a:r>
            <a:r>
              <a:rPr sz="1400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dirty="0">
                <a:solidFill>
                  <a:srgbClr val="FFFFFF"/>
                </a:solidFill>
                <a:latin typeface="Georgia"/>
                <a:cs typeface="Georgia"/>
              </a:rPr>
              <a:t>отдых</a:t>
            </a:r>
            <a:r>
              <a:rPr sz="1400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Georgia"/>
                <a:cs typeface="Georgia"/>
              </a:rPr>
              <a:t>10-</a:t>
            </a:r>
            <a:r>
              <a:rPr sz="1400" dirty="0">
                <a:solidFill>
                  <a:srgbClr val="FFFFFF"/>
                </a:solidFill>
                <a:latin typeface="Georgia"/>
                <a:cs typeface="Georgia"/>
              </a:rPr>
              <a:t>15</a:t>
            </a:r>
            <a:r>
              <a:rPr sz="1400" spc="-20" dirty="0">
                <a:solidFill>
                  <a:srgbClr val="FFFFFF"/>
                </a:solidFill>
                <a:latin typeface="Georgia"/>
                <a:cs typeface="Georgia"/>
              </a:rPr>
              <a:t> мин.</a:t>
            </a:r>
            <a:endParaRPr sz="1400">
              <a:latin typeface="Georgia"/>
              <a:cs typeface="Georgi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738878" y="2043791"/>
            <a:ext cx="2901315" cy="2150745"/>
            <a:chOff x="4738878" y="2043791"/>
            <a:chExt cx="2901315" cy="215074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8878" y="2043791"/>
              <a:ext cx="2718054" cy="194223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288661" y="3622166"/>
              <a:ext cx="2341880" cy="562610"/>
            </a:xfrm>
            <a:custGeom>
              <a:avLst/>
              <a:gdLst/>
              <a:ahLst/>
              <a:cxnLst/>
              <a:rect l="l" t="t" r="r" b="b"/>
              <a:pathLst>
                <a:path w="2341879" h="562610">
                  <a:moveTo>
                    <a:pt x="2341625" y="0"/>
                  </a:moveTo>
                  <a:lnTo>
                    <a:pt x="0" y="0"/>
                  </a:lnTo>
                  <a:lnTo>
                    <a:pt x="0" y="562355"/>
                  </a:lnTo>
                  <a:lnTo>
                    <a:pt x="2341625" y="562355"/>
                  </a:lnTo>
                  <a:lnTo>
                    <a:pt x="234162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88661" y="3622166"/>
              <a:ext cx="2341880" cy="562610"/>
            </a:xfrm>
            <a:custGeom>
              <a:avLst/>
              <a:gdLst/>
              <a:ahLst/>
              <a:cxnLst/>
              <a:rect l="l" t="t" r="r" b="b"/>
              <a:pathLst>
                <a:path w="2341879" h="562610">
                  <a:moveTo>
                    <a:pt x="0" y="0"/>
                  </a:moveTo>
                  <a:lnTo>
                    <a:pt x="2341625" y="0"/>
                  </a:lnTo>
                  <a:lnTo>
                    <a:pt x="2341625" y="562355"/>
                  </a:lnTo>
                  <a:lnTo>
                    <a:pt x="0" y="562355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288660" y="3622166"/>
            <a:ext cx="2341880" cy="56261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74930" marR="68580">
              <a:lnSpc>
                <a:spcPts val="1430"/>
              </a:lnSpc>
              <a:spcBef>
                <a:spcPts val="760"/>
              </a:spcBef>
            </a:pPr>
            <a:r>
              <a:rPr sz="1400" dirty="0">
                <a:solidFill>
                  <a:srgbClr val="FFFFFF"/>
                </a:solidFill>
                <a:latin typeface="Georgia"/>
                <a:cs typeface="Georgia"/>
              </a:rPr>
              <a:t>Воздержаться</a:t>
            </a:r>
            <a:r>
              <a:rPr sz="1400" spc="-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dirty="0">
                <a:solidFill>
                  <a:srgbClr val="FFFFFF"/>
                </a:solidFill>
                <a:latin typeface="Georgia"/>
                <a:cs typeface="Georgia"/>
              </a:rPr>
              <a:t>от</a:t>
            </a:r>
            <a:r>
              <a:rPr sz="1400" spc="-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Georgia"/>
                <a:cs typeface="Georgia"/>
              </a:rPr>
              <a:t>алкоголя </a:t>
            </a:r>
            <a:r>
              <a:rPr sz="1400" dirty="0">
                <a:solidFill>
                  <a:srgbClr val="FFFFFF"/>
                </a:solidFill>
                <a:latin typeface="Georgia"/>
                <a:cs typeface="Georgia"/>
              </a:rPr>
              <a:t>и</a:t>
            </a:r>
            <a:r>
              <a:rPr sz="1400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dirty="0">
                <a:solidFill>
                  <a:srgbClr val="FFFFFF"/>
                </a:solidFill>
                <a:latin typeface="Georgia"/>
                <a:cs typeface="Georgia"/>
              </a:rPr>
              <a:t>курения</a:t>
            </a:r>
            <a:r>
              <a:rPr sz="1400" spc="-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dirty="0">
                <a:solidFill>
                  <a:srgbClr val="FFFFFF"/>
                </a:solidFill>
                <a:latin typeface="Georgia"/>
                <a:cs typeface="Georgia"/>
              </a:rPr>
              <a:t>в</a:t>
            </a:r>
            <a:r>
              <a:rPr sz="1400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dirty="0">
                <a:solidFill>
                  <a:srgbClr val="FFFFFF"/>
                </a:solidFill>
                <a:latin typeface="Georgia"/>
                <a:cs typeface="Georgia"/>
              </a:rPr>
              <a:t>течении</a:t>
            </a:r>
            <a:r>
              <a:rPr sz="1400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Georgia"/>
                <a:cs typeface="Georgia"/>
              </a:rPr>
              <a:t>суток</a:t>
            </a:r>
            <a:endParaRPr sz="1400">
              <a:latin typeface="Georgia"/>
              <a:cs typeface="Georgi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089910" y="4473702"/>
            <a:ext cx="2901950" cy="2217420"/>
            <a:chOff x="3089910" y="4473702"/>
            <a:chExt cx="2901950" cy="221742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9910" y="4473702"/>
              <a:ext cx="2718053" cy="200863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639693" y="6118479"/>
              <a:ext cx="2342515" cy="563245"/>
            </a:xfrm>
            <a:custGeom>
              <a:avLst/>
              <a:gdLst/>
              <a:ahLst/>
              <a:cxnLst/>
              <a:rect l="l" t="t" r="r" b="b"/>
              <a:pathLst>
                <a:path w="2342515" h="563245">
                  <a:moveTo>
                    <a:pt x="2342388" y="0"/>
                  </a:moveTo>
                  <a:lnTo>
                    <a:pt x="0" y="0"/>
                  </a:lnTo>
                  <a:lnTo>
                    <a:pt x="0" y="563118"/>
                  </a:lnTo>
                  <a:lnTo>
                    <a:pt x="2342388" y="563118"/>
                  </a:lnTo>
                  <a:lnTo>
                    <a:pt x="234238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39693" y="6118479"/>
              <a:ext cx="2342515" cy="563245"/>
            </a:xfrm>
            <a:custGeom>
              <a:avLst/>
              <a:gdLst/>
              <a:ahLst/>
              <a:cxnLst/>
              <a:rect l="l" t="t" r="r" b="b"/>
              <a:pathLst>
                <a:path w="2342515" h="563245">
                  <a:moveTo>
                    <a:pt x="0" y="0"/>
                  </a:moveTo>
                  <a:lnTo>
                    <a:pt x="2342388" y="0"/>
                  </a:lnTo>
                  <a:lnTo>
                    <a:pt x="2342388" y="563118"/>
                  </a:lnTo>
                  <a:lnTo>
                    <a:pt x="0" y="56311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639692" y="6118478"/>
            <a:ext cx="2342515" cy="56324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840105" marR="346075" indent="-488315">
              <a:lnSpc>
                <a:spcPts val="1430"/>
              </a:lnSpc>
              <a:spcBef>
                <a:spcPts val="765"/>
              </a:spcBef>
            </a:pPr>
            <a:r>
              <a:rPr sz="1400" spc="-10" dirty="0">
                <a:solidFill>
                  <a:srgbClr val="FFFFFF"/>
                </a:solidFill>
                <a:latin typeface="Georgia"/>
                <a:cs typeface="Georgia"/>
              </a:rPr>
              <a:t>3-</a:t>
            </a:r>
            <a:r>
              <a:rPr sz="1400" dirty="0">
                <a:solidFill>
                  <a:srgbClr val="FFFFFF"/>
                </a:solidFill>
                <a:latin typeface="Georgia"/>
                <a:cs typeface="Georgia"/>
              </a:rPr>
              <a:t>4</a:t>
            </a:r>
            <a:r>
              <a:rPr sz="1400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dirty="0">
                <a:solidFill>
                  <a:srgbClr val="FFFFFF"/>
                </a:solidFill>
                <a:latin typeface="Georgia"/>
                <a:cs typeface="Georgia"/>
              </a:rPr>
              <a:t>часа не </a:t>
            </a:r>
            <a:r>
              <a:rPr sz="1400" spc="-10" dirty="0">
                <a:solidFill>
                  <a:srgbClr val="FFFFFF"/>
                </a:solidFill>
                <a:latin typeface="Georgia"/>
                <a:cs typeface="Georgia"/>
              </a:rPr>
              <a:t>снимать повязку</a:t>
            </a:r>
            <a:endParaRPr sz="1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823" y="1256538"/>
            <a:ext cx="8181593" cy="10088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2842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Рекомендации</a:t>
            </a:r>
            <a:r>
              <a:rPr sz="3600" spc="-135" dirty="0"/>
              <a:t> </a:t>
            </a:r>
            <a:r>
              <a:rPr sz="3600" dirty="0"/>
              <a:t>после</a:t>
            </a:r>
            <a:r>
              <a:rPr sz="3600" spc="-120" dirty="0"/>
              <a:t> </a:t>
            </a:r>
            <a:r>
              <a:rPr sz="3600" dirty="0"/>
              <a:t>сдачи</a:t>
            </a:r>
            <a:r>
              <a:rPr sz="3600" spc="-130" dirty="0"/>
              <a:t> </a:t>
            </a:r>
            <a:r>
              <a:rPr sz="3600" spc="-10" dirty="0"/>
              <a:t>крови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1971294" y="2337816"/>
            <a:ext cx="2635885" cy="2014855"/>
            <a:chOff x="1971294" y="2337816"/>
            <a:chExt cx="2635885" cy="20148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1294" y="2337816"/>
              <a:ext cx="2468117" cy="18242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70785" y="3831716"/>
              <a:ext cx="2127250" cy="511809"/>
            </a:xfrm>
            <a:custGeom>
              <a:avLst/>
              <a:gdLst/>
              <a:ahLst/>
              <a:cxnLst/>
              <a:rect l="l" t="t" r="r" b="b"/>
              <a:pathLst>
                <a:path w="2127250" h="511810">
                  <a:moveTo>
                    <a:pt x="2126741" y="0"/>
                  </a:moveTo>
                  <a:lnTo>
                    <a:pt x="0" y="0"/>
                  </a:lnTo>
                  <a:lnTo>
                    <a:pt x="0" y="511301"/>
                  </a:lnTo>
                  <a:lnTo>
                    <a:pt x="2126741" y="511301"/>
                  </a:lnTo>
                  <a:lnTo>
                    <a:pt x="2126741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70785" y="3831716"/>
              <a:ext cx="2127250" cy="511809"/>
            </a:xfrm>
            <a:custGeom>
              <a:avLst/>
              <a:gdLst/>
              <a:ahLst/>
              <a:cxnLst/>
              <a:rect l="l" t="t" r="r" b="b"/>
              <a:pathLst>
                <a:path w="2127250" h="511810">
                  <a:moveTo>
                    <a:pt x="0" y="0"/>
                  </a:moveTo>
                  <a:lnTo>
                    <a:pt x="2126741" y="0"/>
                  </a:lnTo>
                  <a:lnTo>
                    <a:pt x="2126741" y="511301"/>
                  </a:lnTo>
                  <a:lnTo>
                    <a:pt x="0" y="511301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470785" y="3831716"/>
            <a:ext cx="2127250" cy="511809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83820" marR="78105" indent="53340">
              <a:lnSpc>
                <a:spcPts val="1330"/>
              </a:lnSpc>
              <a:spcBef>
                <a:spcPts val="655"/>
              </a:spcBef>
            </a:pPr>
            <a:r>
              <a:rPr sz="1300" dirty="0">
                <a:solidFill>
                  <a:srgbClr val="FFFFFF"/>
                </a:solidFill>
                <a:latin typeface="Georgia"/>
                <a:cs typeface="Georgia"/>
              </a:rPr>
              <a:t>Исключить</a:t>
            </a:r>
            <a:r>
              <a:rPr sz="1300" spc="-6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eorgia"/>
                <a:cs typeface="Georgia"/>
              </a:rPr>
              <a:t>физические </a:t>
            </a:r>
            <a:r>
              <a:rPr sz="1300" dirty="0">
                <a:solidFill>
                  <a:srgbClr val="FFFFFF"/>
                </a:solidFill>
                <a:latin typeface="Georgia"/>
                <a:cs typeface="Georgia"/>
              </a:rPr>
              <a:t>нагрузки</a:t>
            </a:r>
            <a:r>
              <a:rPr sz="130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00" dirty="0">
                <a:solidFill>
                  <a:srgbClr val="FFFFFF"/>
                </a:solidFill>
                <a:latin typeface="Georgia"/>
                <a:cs typeface="Georgia"/>
              </a:rPr>
              <a:t>в</a:t>
            </a:r>
            <a:r>
              <a:rPr sz="1300" spc="-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00" dirty="0">
                <a:solidFill>
                  <a:srgbClr val="FFFFFF"/>
                </a:solidFill>
                <a:latin typeface="Georgia"/>
                <a:cs typeface="Georgia"/>
              </a:rPr>
              <a:t>течении</a:t>
            </a:r>
            <a:r>
              <a:rPr sz="130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eorgia"/>
                <a:cs typeface="Georgia"/>
              </a:rPr>
              <a:t>суток</a:t>
            </a:r>
            <a:endParaRPr sz="1300">
              <a:latin typeface="Georgia"/>
              <a:cs typeface="Georgi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978908" y="2337816"/>
            <a:ext cx="2635885" cy="2014855"/>
            <a:chOff x="4978908" y="2337816"/>
            <a:chExt cx="2635885" cy="201485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8908" y="2337816"/>
              <a:ext cx="2468879" cy="182422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478399" y="3831716"/>
              <a:ext cx="2127250" cy="511809"/>
            </a:xfrm>
            <a:custGeom>
              <a:avLst/>
              <a:gdLst/>
              <a:ahLst/>
              <a:cxnLst/>
              <a:rect l="l" t="t" r="r" b="b"/>
              <a:pathLst>
                <a:path w="2127250" h="511810">
                  <a:moveTo>
                    <a:pt x="2126742" y="0"/>
                  </a:moveTo>
                  <a:lnTo>
                    <a:pt x="0" y="0"/>
                  </a:lnTo>
                  <a:lnTo>
                    <a:pt x="0" y="511301"/>
                  </a:lnTo>
                  <a:lnTo>
                    <a:pt x="2126742" y="511301"/>
                  </a:lnTo>
                  <a:lnTo>
                    <a:pt x="2126742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78399" y="3831716"/>
              <a:ext cx="2127250" cy="511809"/>
            </a:xfrm>
            <a:custGeom>
              <a:avLst/>
              <a:gdLst/>
              <a:ahLst/>
              <a:cxnLst/>
              <a:rect l="l" t="t" r="r" b="b"/>
              <a:pathLst>
                <a:path w="2127250" h="511810">
                  <a:moveTo>
                    <a:pt x="0" y="0"/>
                  </a:moveTo>
                  <a:lnTo>
                    <a:pt x="2126742" y="0"/>
                  </a:lnTo>
                  <a:lnTo>
                    <a:pt x="2126742" y="511301"/>
                  </a:lnTo>
                  <a:lnTo>
                    <a:pt x="0" y="511301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478398" y="3831716"/>
            <a:ext cx="2127250" cy="511809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80340" marR="67945" indent="-106045">
              <a:lnSpc>
                <a:spcPts val="1330"/>
              </a:lnSpc>
              <a:spcBef>
                <a:spcPts val="655"/>
              </a:spcBef>
            </a:pPr>
            <a:r>
              <a:rPr sz="1300" dirty="0">
                <a:solidFill>
                  <a:srgbClr val="FFFFFF"/>
                </a:solidFill>
                <a:latin typeface="Georgia"/>
                <a:cs typeface="Georgia"/>
              </a:rPr>
              <a:t>Полноценное</a:t>
            </a:r>
            <a:r>
              <a:rPr sz="1300" spc="-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eorgia"/>
                <a:cs typeface="Georgia"/>
              </a:rPr>
              <a:t>регулярное </a:t>
            </a:r>
            <a:r>
              <a:rPr sz="1300" dirty="0">
                <a:solidFill>
                  <a:srgbClr val="FFFFFF"/>
                </a:solidFill>
                <a:latin typeface="Georgia"/>
                <a:cs typeface="Georgia"/>
              </a:rPr>
              <a:t>питание</a:t>
            </a:r>
            <a:r>
              <a:rPr sz="130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00" dirty="0">
                <a:solidFill>
                  <a:srgbClr val="FFFFFF"/>
                </a:solidFill>
                <a:latin typeface="Georgia"/>
                <a:cs typeface="Georgia"/>
              </a:rPr>
              <a:t>в</a:t>
            </a:r>
            <a:r>
              <a:rPr sz="1300" spc="-3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00" dirty="0">
                <a:solidFill>
                  <a:srgbClr val="FFFFFF"/>
                </a:solidFill>
                <a:latin typeface="Georgia"/>
                <a:cs typeface="Georgia"/>
              </a:rPr>
              <a:t>течении</a:t>
            </a:r>
            <a:r>
              <a:rPr sz="130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Georgia"/>
                <a:cs typeface="Georgia"/>
              </a:rPr>
              <a:t>дня</a:t>
            </a:r>
            <a:endParaRPr sz="1300">
              <a:latin typeface="Georgia"/>
              <a:cs typeface="Georgi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474720" y="4604765"/>
            <a:ext cx="2636520" cy="2014855"/>
            <a:chOff x="3474720" y="4604765"/>
            <a:chExt cx="2636520" cy="201485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4720" y="4604765"/>
              <a:ext cx="2468879" cy="18249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974211" y="6098666"/>
              <a:ext cx="2127885" cy="511809"/>
            </a:xfrm>
            <a:custGeom>
              <a:avLst/>
              <a:gdLst/>
              <a:ahLst/>
              <a:cxnLst/>
              <a:rect l="l" t="t" r="r" b="b"/>
              <a:pathLst>
                <a:path w="2127885" h="511809">
                  <a:moveTo>
                    <a:pt x="2127504" y="0"/>
                  </a:moveTo>
                  <a:lnTo>
                    <a:pt x="0" y="0"/>
                  </a:lnTo>
                  <a:lnTo>
                    <a:pt x="0" y="511302"/>
                  </a:lnTo>
                  <a:lnTo>
                    <a:pt x="2127504" y="511302"/>
                  </a:lnTo>
                  <a:lnTo>
                    <a:pt x="212750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74211" y="6098666"/>
              <a:ext cx="2127885" cy="511809"/>
            </a:xfrm>
            <a:custGeom>
              <a:avLst/>
              <a:gdLst/>
              <a:ahLst/>
              <a:cxnLst/>
              <a:rect l="l" t="t" r="r" b="b"/>
              <a:pathLst>
                <a:path w="2127885" h="511809">
                  <a:moveTo>
                    <a:pt x="0" y="0"/>
                  </a:moveTo>
                  <a:lnTo>
                    <a:pt x="2127504" y="0"/>
                  </a:lnTo>
                  <a:lnTo>
                    <a:pt x="2127504" y="511302"/>
                  </a:lnTo>
                  <a:lnTo>
                    <a:pt x="0" y="511302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974210" y="6098666"/>
            <a:ext cx="2127885" cy="511809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316865" marR="46355" indent="-264795">
              <a:lnSpc>
                <a:spcPts val="1330"/>
              </a:lnSpc>
              <a:spcBef>
                <a:spcPts val="660"/>
              </a:spcBef>
            </a:pPr>
            <a:r>
              <a:rPr sz="1300" dirty="0">
                <a:solidFill>
                  <a:srgbClr val="FFFFFF"/>
                </a:solidFill>
                <a:latin typeface="Georgia"/>
                <a:cs typeface="Georgia"/>
              </a:rPr>
              <a:t>Жидкость</a:t>
            </a:r>
            <a:r>
              <a:rPr sz="1300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00" dirty="0">
                <a:solidFill>
                  <a:srgbClr val="FFFFFF"/>
                </a:solidFill>
                <a:latin typeface="Georgia"/>
                <a:cs typeface="Georgia"/>
              </a:rPr>
              <a:t>не</a:t>
            </a:r>
            <a:r>
              <a:rPr sz="1300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00" dirty="0">
                <a:solidFill>
                  <a:srgbClr val="FFFFFF"/>
                </a:solidFill>
                <a:latin typeface="Georgia"/>
                <a:cs typeface="Georgia"/>
              </a:rPr>
              <a:t>менее</a:t>
            </a:r>
            <a:r>
              <a:rPr sz="1300" spc="-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eorgia"/>
                <a:cs typeface="Georgia"/>
              </a:rPr>
              <a:t>1,5-</a:t>
            </a:r>
            <a:r>
              <a:rPr sz="1300" dirty="0">
                <a:solidFill>
                  <a:srgbClr val="FFFFFF"/>
                </a:solidFill>
                <a:latin typeface="Georgia"/>
                <a:cs typeface="Georgia"/>
              </a:rPr>
              <a:t>2</a:t>
            </a:r>
            <a:r>
              <a:rPr sz="1300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Georgia"/>
                <a:cs typeface="Georgia"/>
              </a:rPr>
              <a:t>л </a:t>
            </a:r>
            <a:r>
              <a:rPr sz="1300" dirty="0">
                <a:solidFill>
                  <a:srgbClr val="FFFFFF"/>
                </a:solidFill>
                <a:latin typeface="Georgia"/>
                <a:cs typeface="Georgia"/>
              </a:rPr>
              <a:t>в</a:t>
            </a:r>
            <a:r>
              <a:rPr sz="1300" spc="-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00" dirty="0">
                <a:solidFill>
                  <a:srgbClr val="FFFFFF"/>
                </a:solidFill>
                <a:latin typeface="Georgia"/>
                <a:cs typeface="Georgia"/>
              </a:rPr>
              <a:t>течении</a:t>
            </a:r>
            <a:r>
              <a:rPr sz="1300" spc="-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eorgia"/>
                <a:cs typeface="Georgia"/>
              </a:rPr>
              <a:t>2-</a:t>
            </a:r>
            <a:r>
              <a:rPr sz="1300" dirty="0">
                <a:solidFill>
                  <a:srgbClr val="FFFFFF"/>
                </a:solidFill>
                <a:latin typeface="Georgia"/>
                <a:cs typeface="Georgia"/>
              </a:rPr>
              <a:t>х</a:t>
            </a:r>
            <a:r>
              <a:rPr sz="1300" spc="-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Georgia"/>
                <a:cs typeface="Georgia"/>
              </a:rPr>
              <a:t>суток</a:t>
            </a:r>
            <a:endParaRPr sz="13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125" y="904494"/>
            <a:ext cx="8701277" cy="11186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6284" y="1037371"/>
            <a:ext cx="8068309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9494" algn="l"/>
              </a:tabLst>
            </a:pPr>
            <a:r>
              <a:rPr spc="-25" dirty="0"/>
              <a:t>Как</a:t>
            </a:r>
            <a:r>
              <a:rPr dirty="0"/>
              <a:t>	часто</a:t>
            </a:r>
            <a:r>
              <a:rPr spc="-60" dirty="0"/>
              <a:t> </a:t>
            </a:r>
            <a:r>
              <a:rPr dirty="0"/>
              <a:t>можно</a:t>
            </a:r>
            <a:r>
              <a:rPr spc="-55" dirty="0"/>
              <a:t> </a:t>
            </a:r>
            <a:r>
              <a:rPr dirty="0"/>
              <a:t>сдавать</a:t>
            </a:r>
            <a:r>
              <a:rPr spc="-45" dirty="0"/>
              <a:t> </a:t>
            </a:r>
            <a:r>
              <a:rPr spc="-10" dirty="0"/>
              <a:t>кровь?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55445" y="2196464"/>
            <a:ext cx="6238240" cy="1949450"/>
          </a:xfrm>
          <a:prstGeom prst="rect">
            <a:avLst/>
          </a:prstGeom>
          <a:ln w="9905">
            <a:solidFill>
              <a:srgbClr val="4F81BC"/>
            </a:solidFill>
          </a:ln>
        </p:spPr>
        <p:txBody>
          <a:bodyPr vert="horz" wrap="square" lIns="0" tIns="453389" rIns="0" bIns="0" rtlCol="0">
            <a:spAutoFit/>
          </a:bodyPr>
          <a:lstStyle/>
          <a:p>
            <a:pPr marR="10160" algn="ctr">
              <a:lnSpc>
                <a:spcPct val="100000"/>
              </a:lnSpc>
              <a:spcBef>
                <a:spcPts val="3569"/>
              </a:spcBef>
            </a:pPr>
            <a:r>
              <a:rPr sz="5800" dirty="0">
                <a:latin typeface="Georgia"/>
                <a:cs typeface="Georgia"/>
              </a:rPr>
              <a:t>5</a:t>
            </a:r>
            <a:r>
              <a:rPr sz="5800" spc="-35" dirty="0">
                <a:latin typeface="Georgia"/>
                <a:cs typeface="Georgia"/>
              </a:rPr>
              <a:t> </a:t>
            </a:r>
            <a:r>
              <a:rPr sz="5800" dirty="0">
                <a:latin typeface="Georgia"/>
                <a:cs typeface="Georgia"/>
              </a:rPr>
              <a:t>раз</a:t>
            </a:r>
            <a:r>
              <a:rPr sz="5800" spc="-30" dirty="0">
                <a:latin typeface="Georgia"/>
                <a:cs typeface="Georgia"/>
              </a:rPr>
              <a:t> </a:t>
            </a:r>
            <a:r>
              <a:rPr sz="5800" dirty="0">
                <a:latin typeface="Georgia"/>
                <a:cs typeface="Georgia"/>
              </a:rPr>
              <a:t>в</a:t>
            </a:r>
            <a:r>
              <a:rPr sz="5800" spc="-35" dirty="0">
                <a:latin typeface="Georgia"/>
                <a:cs typeface="Georgia"/>
              </a:rPr>
              <a:t> </a:t>
            </a:r>
            <a:r>
              <a:rPr sz="5800" spc="-25" dirty="0">
                <a:latin typeface="Georgia"/>
                <a:cs typeface="Georgia"/>
              </a:rPr>
              <a:t>год</a:t>
            </a:r>
            <a:endParaRPr sz="5800">
              <a:latin typeface="Georgia"/>
              <a:cs typeface="Georg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386077" y="1905761"/>
            <a:ext cx="1384300" cy="2066289"/>
            <a:chOff x="1386077" y="1905761"/>
            <a:chExt cx="1384300" cy="206628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602" y="1915287"/>
              <a:ext cx="1364742" cy="204671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95602" y="1915286"/>
              <a:ext cx="1365250" cy="2047239"/>
            </a:xfrm>
            <a:custGeom>
              <a:avLst/>
              <a:gdLst/>
              <a:ahLst/>
              <a:cxnLst/>
              <a:rect l="l" t="t" r="r" b="b"/>
              <a:pathLst>
                <a:path w="1365250" h="2047239">
                  <a:moveTo>
                    <a:pt x="0" y="0"/>
                  </a:moveTo>
                  <a:lnTo>
                    <a:pt x="1364742" y="0"/>
                  </a:lnTo>
                  <a:lnTo>
                    <a:pt x="1364742" y="2046732"/>
                  </a:lnTo>
                  <a:lnTo>
                    <a:pt x="0" y="2046732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655445" y="4650866"/>
            <a:ext cx="6238240" cy="1949450"/>
          </a:xfrm>
          <a:prstGeom prst="rect">
            <a:avLst/>
          </a:prstGeom>
          <a:ln w="9905">
            <a:solidFill>
              <a:srgbClr val="4F81BC"/>
            </a:solidFill>
          </a:ln>
        </p:spPr>
        <p:txBody>
          <a:bodyPr vert="horz" wrap="square" lIns="0" tIns="210185" rIns="0" bIns="0" rtlCol="0">
            <a:spAutoFit/>
          </a:bodyPr>
          <a:lstStyle/>
          <a:p>
            <a:pPr marL="1319530" marR="1247775">
              <a:lnSpc>
                <a:spcPts val="5930"/>
              </a:lnSpc>
              <a:spcBef>
                <a:spcPts val="1655"/>
              </a:spcBef>
            </a:pPr>
            <a:r>
              <a:rPr sz="5800" dirty="0">
                <a:latin typeface="Georgia"/>
                <a:cs typeface="Georgia"/>
              </a:rPr>
              <a:t>Не</a:t>
            </a:r>
            <a:r>
              <a:rPr sz="5800" spc="-20" dirty="0">
                <a:latin typeface="Georgia"/>
                <a:cs typeface="Georgia"/>
              </a:rPr>
              <a:t> </a:t>
            </a:r>
            <a:r>
              <a:rPr sz="5800" dirty="0">
                <a:latin typeface="Georgia"/>
                <a:cs typeface="Georgia"/>
              </a:rPr>
              <a:t>более</a:t>
            </a:r>
            <a:r>
              <a:rPr sz="5800" spc="-15" dirty="0">
                <a:latin typeface="Georgia"/>
                <a:cs typeface="Georgia"/>
              </a:rPr>
              <a:t> </a:t>
            </a:r>
            <a:r>
              <a:rPr sz="5800" spc="-50" dirty="0">
                <a:latin typeface="Georgia"/>
                <a:cs typeface="Georgia"/>
              </a:rPr>
              <a:t>4 </a:t>
            </a:r>
            <a:r>
              <a:rPr sz="5800" dirty="0">
                <a:latin typeface="Georgia"/>
                <a:cs typeface="Georgia"/>
              </a:rPr>
              <a:t>раз</a:t>
            </a:r>
            <a:r>
              <a:rPr sz="5800" spc="-45" dirty="0">
                <a:latin typeface="Georgia"/>
                <a:cs typeface="Georgia"/>
              </a:rPr>
              <a:t> </a:t>
            </a:r>
            <a:r>
              <a:rPr sz="5800" dirty="0">
                <a:latin typeface="Georgia"/>
                <a:cs typeface="Georgia"/>
              </a:rPr>
              <a:t>в</a:t>
            </a:r>
            <a:r>
              <a:rPr sz="5800" spc="-50" dirty="0">
                <a:latin typeface="Georgia"/>
                <a:cs typeface="Georgia"/>
              </a:rPr>
              <a:t> </a:t>
            </a:r>
            <a:r>
              <a:rPr sz="5800" spc="-25" dirty="0">
                <a:latin typeface="Georgia"/>
                <a:cs typeface="Georgia"/>
              </a:rPr>
              <a:t>год</a:t>
            </a:r>
            <a:endParaRPr sz="5800">
              <a:latin typeface="Georgia"/>
              <a:cs typeface="Georgi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86077" y="4359402"/>
            <a:ext cx="1384300" cy="2066289"/>
            <a:chOff x="1386077" y="4359402"/>
            <a:chExt cx="1384300" cy="2066289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5602" y="4368927"/>
              <a:ext cx="1364742" cy="204673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95602" y="4368927"/>
              <a:ext cx="1365250" cy="2047239"/>
            </a:xfrm>
            <a:custGeom>
              <a:avLst/>
              <a:gdLst/>
              <a:ahLst/>
              <a:cxnLst/>
              <a:rect l="l" t="t" r="r" b="b"/>
              <a:pathLst>
                <a:path w="1365250" h="2047239">
                  <a:moveTo>
                    <a:pt x="0" y="0"/>
                  </a:moveTo>
                  <a:lnTo>
                    <a:pt x="1364742" y="0"/>
                  </a:lnTo>
                  <a:lnTo>
                    <a:pt x="1364742" y="2046732"/>
                  </a:lnTo>
                  <a:lnTo>
                    <a:pt x="0" y="2046732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2212340"/>
            <a:chOff x="0" y="0"/>
            <a:chExt cx="9144000" cy="22123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6334" y="483870"/>
              <a:ext cx="8555735" cy="11186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5161" y="1093470"/>
              <a:ext cx="5820917" cy="11186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27064" y="1093470"/>
              <a:ext cx="2036825" cy="111861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6720" y="616920"/>
            <a:ext cx="777113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1020" marR="5080" indent="-528955">
              <a:lnSpc>
                <a:spcPct val="100000"/>
              </a:lnSpc>
              <a:spcBef>
                <a:spcPts val="100"/>
              </a:spcBef>
            </a:pPr>
            <a:r>
              <a:rPr dirty="0"/>
              <a:t>Интервалы</a:t>
            </a:r>
            <a:r>
              <a:rPr spc="-110" dirty="0"/>
              <a:t> </a:t>
            </a:r>
            <a:r>
              <a:rPr dirty="0"/>
              <a:t>между</a:t>
            </a:r>
            <a:r>
              <a:rPr spc="-120" dirty="0"/>
              <a:t> </a:t>
            </a:r>
            <a:r>
              <a:rPr spc="-10" dirty="0"/>
              <a:t>различными </a:t>
            </a:r>
            <a:r>
              <a:rPr dirty="0"/>
              <a:t>видами</a:t>
            </a:r>
            <a:r>
              <a:rPr spc="-40" dirty="0"/>
              <a:t> </a:t>
            </a:r>
            <a:r>
              <a:rPr dirty="0"/>
              <a:t>донорства</a:t>
            </a:r>
            <a:r>
              <a:rPr spc="-30" dirty="0"/>
              <a:t> </a:t>
            </a:r>
            <a:r>
              <a:rPr dirty="0"/>
              <a:t>(в</a:t>
            </a:r>
            <a:r>
              <a:rPr spc="-25" dirty="0"/>
              <a:t> </a:t>
            </a:r>
            <a:r>
              <a:rPr spc="-10" dirty="0"/>
              <a:t>днях)</a:t>
            </a:r>
          </a:p>
        </p:txBody>
      </p:sp>
      <p:sp>
        <p:nvSpPr>
          <p:cNvPr id="7" name="object 7"/>
          <p:cNvSpPr/>
          <p:nvPr/>
        </p:nvSpPr>
        <p:spPr>
          <a:xfrm>
            <a:off x="477466" y="2161433"/>
            <a:ext cx="1523365" cy="1149350"/>
          </a:xfrm>
          <a:custGeom>
            <a:avLst/>
            <a:gdLst/>
            <a:ahLst/>
            <a:cxnLst/>
            <a:rect l="l" t="t" r="r" b="b"/>
            <a:pathLst>
              <a:path w="1523364" h="1149350">
                <a:moveTo>
                  <a:pt x="1522907" y="1148761"/>
                </a:moveTo>
                <a:lnTo>
                  <a:pt x="0" y="1148761"/>
                </a:lnTo>
                <a:lnTo>
                  <a:pt x="0" y="0"/>
                </a:lnTo>
                <a:lnTo>
                  <a:pt x="1522907" y="0"/>
                </a:lnTo>
                <a:lnTo>
                  <a:pt x="1522907" y="11487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89263" y="2310800"/>
            <a:ext cx="1010919" cy="4089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500" b="1" spc="-640" dirty="0">
                <a:latin typeface="Arial"/>
                <a:cs typeface="Arial"/>
              </a:rPr>
              <a:t>Исходные</a:t>
            </a:r>
            <a:endParaRPr sz="25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03271" y="2161433"/>
            <a:ext cx="6558280" cy="577215"/>
          </a:xfrm>
          <a:custGeom>
            <a:avLst/>
            <a:gdLst/>
            <a:ahLst/>
            <a:cxnLst/>
            <a:rect l="l" t="t" r="r" b="b"/>
            <a:pathLst>
              <a:path w="6558280" h="577214">
                <a:moveTo>
                  <a:pt x="6557765" y="576764"/>
                </a:moveTo>
                <a:lnTo>
                  <a:pt x="0" y="576764"/>
                </a:lnTo>
                <a:lnTo>
                  <a:pt x="0" y="0"/>
                </a:lnTo>
                <a:lnTo>
                  <a:pt x="6557765" y="0"/>
                </a:lnTo>
                <a:lnTo>
                  <a:pt x="6557765" y="5767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26646" y="2205935"/>
            <a:ext cx="2545715" cy="4089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500" b="1" spc="-645" dirty="0">
                <a:latin typeface="Arial"/>
                <a:cs typeface="Arial"/>
              </a:rPr>
              <a:t>Последующие</a:t>
            </a:r>
            <a:r>
              <a:rPr sz="2500" b="1" spc="-235" dirty="0">
                <a:latin typeface="Arial"/>
                <a:cs typeface="Arial"/>
              </a:rPr>
              <a:t> </a:t>
            </a:r>
            <a:r>
              <a:rPr sz="2500" b="1" spc="-635" dirty="0">
                <a:latin typeface="Arial"/>
                <a:cs typeface="Arial"/>
              </a:rPr>
              <a:t>процедуры</a:t>
            </a:r>
            <a:endParaRPr sz="25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74570" y="2132835"/>
            <a:ext cx="8092440" cy="691515"/>
            <a:chOff x="474570" y="2132835"/>
            <a:chExt cx="8092440" cy="691515"/>
          </a:xfrm>
        </p:grpSpPr>
        <p:sp>
          <p:nvSpPr>
            <p:cNvPr id="12" name="object 12"/>
            <p:cNvSpPr/>
            <p:nvPr/>
          </p:nvSpPr>
          <p:spPr>
            <a:xfrm>
              <a:off x="474570" y="2132836"/>
              <a:ext cx="1523365" cy="29209"/>
            </a:xfrm>
            <a:custGeom>
              <a:avLst/>
              <a:gdLst/>
              <a:ahLst/>
              <a:cxnLst/>
              <a:rect l="l" t="t" r="r" b="b"/>
              <a:pathLst>
                <a:path w="1523364" h="29210">
                  <a:moveTo>
                    <a:pt x="1522907" y="28595"/>
                  </a:moveTo>
                  <a:lnTo>
                    <a:pt x="0" y="28595"/>
                  </a:lnTo>
                  <a:lnTo>
                    <a:pt x="0" y="0"/>
                  </a:lnTo>
                  <a:lnTo>
                    <a:pt x="1522907" y="0"/>
                  </a:lnTo>
                  <a:lnTo>
                    <a:pt x="1522907" y="285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7478" y="2161431"/>
              <a:ext cx="17374" cy="9056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997478" y="2249617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685" y="0"/>
                  </a:lnTo>
                </a:path>
                <a:path w="8889">
                  <a:moveTo>
                    <a:pt x="0" y="0"/>
                  </a:moveTo>
                  <a:lnTo>
                    <a:pt x="8685" y="0"/>
                  </a:lnTo>
                </a:path>
              </a:pathLst>
            </a:custGeom>
            <a:ln w="4766">
              <a:solidFill>
                <a:srgbClr val="989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997468" y="2132837"/>
              <a:ext cx="6560820" cy="29209"/>
            </a:xfrm>
            <a:custGeom>
              <a:avLst/>
              <a:gdLst/>
              <a:ahLst/>
              <a:cxnLst/>
              <a:rect l="l" t="t" r="r" b="b"/>
              <a:pathLst>
                <a:path w="6560820" h="29210">
                  <a:moveTo>
                    <a:pt x="6560667" y="12"/>
                  </a:moveTo>
                  <a:lnTo>
                    <a:pt x="17373" y="12"/>
                  </a:lnTo>
                  <a:lnTo>
                    <a:pt x="0" y="0"/>
                  </a:lnTo>
                  <a:lnTo>
                    <a:pt x="0" y="28600"/>
                  </a:lnTo>
                  <a:lnTo>
                    <a:pt x="17373" y="28600"/>
                  </a:lnTo>
                  <a:lnTo>
                    <a:pt x="6560667" y="28600"/>
                  </a:lnTo>
                  <a:lnTo>
                    <a:pt x="6560667" y="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58138" y="2161433"/>
              <a:ext cx="8685" cy="857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558138" y="224961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0" y="0"/>
                  </a:moveTo>
                  <a:lnTo>
                    <a:pt x="8685" y="0"/>
                  </a:lnTo>
                </a:path>
                <a:path w="8890">
                  <a:moveTo>
                    <a:pt x="0" y="0"/>
                  </a:moveTo>
                  <a:lnTo>
                    <a:pt x="8685" y="0"/>
                  </a:lnTo>
                </a:path>
              </a:pathLst>
            </a:custGeom>
            <a:ln w="4766">
              <a:solidFill>
                <a:srgbClr val="989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01821" y="2251998"/>
              <a:ext cx="6560820" cy="572135"/>
            </a:xfrm>
            <a:custGeom>
              <a:avLst/>
              <a:gdLst/>
              <a:ahLst/>
              <a:cxnLst/>
              <a:rect l="l" t="t" r="r" b="b"/>
              <a:pathLst>
                <a:path w="6560820" h="572135">
                  <a:moveTo>
                    <a:pt x="0" y="0"/>
                  </a:moveTo>
                  <a:lnTo>
                    <a:pt x="0" y="571995"/>
                  </a:lnTo>
                </a:path>
                <a:path w="6560820" h="572135">
                  <a:moveTo>
                    <a:pt x="6560660" y="0"/>
                  </a:moveTo>
                  <a:lnTo>
                    <a:pt x="6560660" y="571994"/>
                  </a:lnTo>
                </a:path>
              </a:pathLst>
            </a:custGeom>
            <a:ln w="868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2440" y="2738193"/>
              <a:ext cx="8685" cy="857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59557" y="2738193"/>
              <a:ext cx="8685" cy="857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1229" y="2738192"/>
              <a:ext cx="8685" cy="85799"/>
            </a:xfrm>
            <a:prstGeom prst="rect">
              <a:avLst/>
            </a:prstGeom>
          </p:spPr>
        </p:pic>
      </p:grp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570213" y="2823993"/>
          <a:ext cx="7994649" cy="30968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1925"/>
                <a:gridCol w="1245235"/>
                <a:gridCol w="1517650"/>
                <a:gridCol w="1972310"/>
                <a:gridCol w="1827529"/>
              </a:tblGrid>
              <a:tr h="467995">
                <a:tc>
                  <a:txBody>
                    <a:bodyPr/>
                    <a:lstStyle/>
                    <a:p>
                      <a:pPr marL="31750">
                        <a:lnSpc>
                          <a:spcPts val="1964"/>
                        </a:lnSpc>
                      </a:pPr>
                      <a:r>
                        <a:rPr sz="2500" b="1" spc="-635" dirty="0">
                          <a:latin typeface="Arial"/>
                          <a:cs typeface="Arial"/>
                        </a:rPr>
                        <a:t>процедуры</a:t>
                      </a:r>
                      <a:endParaRPr sz="25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2790"/>
                        </a:lnSpc>
                      </a:pPr>
                      <a:r>
                        <a:rPr sz="2500" b="1" spc="-585" dirty="0">
                          <a:solidFill>
                            <a:srgbClr val="999999"/>
                          </a:solidFill>
                          <a:latin typeface="Arial"/>
                          <a:cs typeface="Arial"/>
                        </a:rPr>
                        <a:t>кроводача</a:t>
                      </a:r>
                      <a:endParaRPr sz="2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2790"/>
                        </a:lnSpc>
                      </a:pPr>
                      <a:r>
                        <a:rPr sz="2500" b="1" spc="-610" dirty="0">
                          <a:solidFill>
                            <a:srgbClr val="999999"/>
                          </a:solidFill>
                          <a:latin typeface="Arial"/>
                          <a:cs typeface="Arial"/>
                        </a:rPr>
                        <a:t>плазмаферез</a:t>
                      </a:r>
                      <a:endParaRPr sz="2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2790"/>
                        </a:lnSpc>
                      </a:pPr>
                      <a:r>
                        <a:rPr sz="2500" b="1" spc="-610" dirty="0">
                          <a:solidFill>
                            <a:srgbClr val="999999"/>
                          </a:solidFill>
                          <a:latin typeface="Arial"/>
                          <a:cs typeface="Arial"/>
                        </a:rPr>
                        <a:t>тромбоцитаферез</a:t>
                      </a:r>
                      <a:endParaRPr sz="2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ts val="2790"/>
                        </a:lnSpc>
                      </a:pPr>
                      <a:r>
                        <a:rPr sz="2500" b="1" spc="-595" dirty="0">
                          <a:solidFill>
                            <a:srgbClr val="999999"/>
                          </a:solidFill>
                          <a:latin typeface="Arial"/>
                          <a:cs typeface="Arial"/>
                        </a:rPr>
                        <a:t>лейкоцитаферез</a:t>
                      </a:r>
                      <a:endParaRPr sz="2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</a:tcPr>
                </a:tc>
              </a:tr>
              <a:tr h="57404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500" spc="-585" dirty="0">
                          <a:latin typeface="Microsoft Sans Serif"/>
                          <a:cs typeface="Microsoft Sans Serif"/>
                        </a:rPr>
                        <a:t>Кроводача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500" spc="-580" dirty="0">
                          <a:latin typeface="Microsoft Sans Serif"/>
                          <a:cs typeface="Microsoft Sans Serif"/>
                        </a:rPr>
                        <a:t>60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81280" marB="0"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500" spc="-580" dirty="0">
                          <a:latin typeface="Microsoft Sans Serif"/>
                          <a:cs typeface="Microsoft Sans Serif"/>
                        </a:rPr>
                        <a:t>30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81280" marB="0">
                    <a:lnL w="9525">
                      <a:solidFill>
                        <a:srgbClr val="000000"/>
                      </a:solidFill>
                      <a:prstDash val="dot"/>
                    </a:lnL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500" spc="-580" dirty="0">
                          <a:latin typeface="Microsoft Sans Serif"/>
                          <a:cs typeface="Microsoft Sans Serif"/>
                        </a:rPr>
                        <a:t>30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81280" marB="0">
                    <a:lnL w="9525">
                      <a:solidFill>
                        <a:srgbClr val="000000"/>
                      </a:solidFill>
                      <a:prstDash val="dot"/>
                    </a:lnL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500" spc="-580" dirty="0">
                          <a:latin typeface="Microsoft Sans Serif"/>
                          <a:cs typeface="Microsoft Sans Serif"/>
                        </a:rPr>
                        <a:t>30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81280" marB="0">
                    <a:lnL w="9525">
                      <a:solidFill>
                        <a:srgbClr val="000000"/>
                      </a:solidFill>
                      <a:prstDash val="dot"/>
                    </a:lnL>
                  </a:tcPr>
                </a:tc>
              </a:tr>
              <a:tr h="469265">
                <a:tc>
                  <a:txBody>
                    <a:bodyPr/>
                    <a:lstStyle/>
                    <a:p>
                      <a:pPr marL="31750">
                        <a:lnSpc>
                          <a:spcPts val="2975"/>
                        </a:lnSpc>
                        <a:spcBef>
                          <a:spcPts val="620"/>
                        </a:spcBef>
                      </a:pPr>
                      <a:r>
                        <a:rPr sz="2500" spc="-595" dirty="0">
                          <a:latin typeface="Microsoft Sans Serif"/>
                          <a:cs typeface="Microsoft Sans Serif"/>
                        </a:rPr>
                        <a:t>Плазмаферез: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</a:tcPr>
                </a:tc>
              </a:tr>
              <a:tr h="367030">
                <a:tc>
                  <a:txBody>
                    <a:bodyPr/>
                    <a:lstStyle/>
                    <a:p>
                      <a:pPr marL="31750">
                        <a:lnSpc>
                          <a:spcPts val="2790"/>
                        </a:lnSpc>
                      </a:pPr>
                      <a:r>
                        <a:rPr sz="2500" spc="-565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доза</a:t>
                      </a:r>
                      <a:r>
                        <a:rPr sz="2500" spc="-225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500" spc="-500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250-</a:t>
                      </a:r>
                      <a:r>
                        <a:rPr sz="2500" spc="-580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300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</a:tcPr>
                </a:tc>
              </a:tr>
              <a:tr h="364490">
                <a:tc>
                  <a:txBody>
                    <a:bodyPr/>
                    <a:lstStyle/>
                    <a:p>
                      <a:pPr marL="31750">
                        <a:lnSpc>
                          <a:spcPts val="2770"/>
                        </a:lnSpc>
                      </a:pPr>
                      <a:r>
                        <a:rPr sz="2500" spc="-675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мл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2770"/>
                        </a:lnSpc>
                      </a:pPr>
                      <a:r>
                        <a:rPr sz="2500" spc="-450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7-</a:t>
                      </a:r>
                      <a:r>
                        <a:rPr sz="2500" spc="-580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14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2770"/>
                        </a:lnSpc>
                      </a:pPr>
                      <a:r>
                        <a:rPr sz="2500" spc="-450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7-</a:t>
                      </a:r>
                      <a:r>
                        <a:rPr sz="2500" spc="-580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14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2770"/>
                        </a:lnSpc>
                      </a:pPr>
                      <a:r>
                        <a:rPr sz="2500" spc="-450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7-</a:t>
                      </a:r>
                      <a:r>
                        <a:rPr sz="2500" spc="-580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14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ts val="2770"/>
                        </a:lnSpc>
                      </a:pPr>
                      <a:r>
                        <a:rPr sz="2500" spc="-450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7-</a:t>
                      </a:r>
                      <a:r>
                        <a:rPr sz="2500" spc="-580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14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</a:tcPr>
                </a:tc>
              </a:tr>
              <a:tr h="364490">
                <a:tc>
                  <a:txBody>
                    <a:bodyPr/>
                    <a:lstStyle/>
                    <a:p>
                      <a:pPr marL="31750">
                        <a:lnSpc>
                          <a:spcPts val="2770"/>
                        </a:lnSpc>
                      </a:pPr>
                      <a:r>
                        <a:rPr sz="2500" spc="-565" dirty="0">
                          <a:solidFill>
                            <a:srgbClr val="006699"/>
                          </a:solidFill>
                          <a:latin typeface="Microsoft Sans Serif"/>
                          <a:cs typeface="Microsoft Sans Serif"/>
                        </a:rPr>
                        <a:t>доза</a:t>
                      </a:r>
                      <a:r>
                        <a:rPr sz="2500" spc="-225" dirty="0">
                          <a:solidFill>
                            <a:srgbClr val="006699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500" spc="-500" dirty="0">
                          <a:solidFill>
                            <a:srgbClr val="006699"/>
                          </a:solidFill>
                          <a:latin typeface="Microsoft Sans Serif"/>
                          <a:cs typeface="Microsoft Sans Serif"/>
                        </a:rPr>
                        <a:t>500-</a:t>
                      </a:r>
                      <a:r>
                        <a:rPr sz="2500" spc="-580" dirty="0">
                          <a:solidFill>
                            <a:srgbClr val="006699"/>
                          </a:solidFill>
                          <a:latin typeface="Microsoft Sans Serif"/>
                          <a:cs typeface="Microsoft Sans Serif"/>
                        </a:rPr>
                        <a:t>650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2770"/>
                        </a:lnSpc>
                      </a:pPr>
                      <a:r>
                        <a:rPr sz="2500" spc="-580" dirty="0">
                          <a:solidFill>
                            <a:srgbClr val="006699"/>
                          </a:solidFill>
                          <a:latin typeface="Microsoft Sans Serif"/>
                          <a:cs typeface="Microsoft Sans Serif"/>
                        </a:rPr>
                        <a:t>14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2770"/>
                        </a:lnSpc>
                      </a:pPr>
                      <a:r>
                        <a:rPr sz="2500" spc="-580" dirty="0">
                          <a:solidFill>
                            <a:srgbClr val="006699"/>
                          </a:solidFill>
                          <a:latin typeface="Microsoft Sans Serif"/>
                          <a:cs typeface="Microsoft Sans Serif"/>
                        </a:rPr>
                        <a:t>14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2770"/>
                        </a:lnSpc>
                      </a:pPr>
                      <a:r>
                        <a:rPr sz="2500" spc="-580" dirty="0">
                          <a:solidFill>
                            <a:srgbClr val="006699"/>
                          </a:solidFill>
                          <a:latin typeface="Microsoft Sans Serif"/>
                          <a:cs typeface="Microsoft Sans Serif"/>
                        </a:rPr>
                        <a:t>14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ts val="2770"/>
                        </a:lnSpc>
                      </a:pPr>
                      <a:r>
                        <a:rPr sz="2500" spc="-580" dirty="0">
                          <a:solidFill>
                            <a:srgbClr val="006699"/>
                          </a:solidFill>
                          <a:latin typeface="Microsoft Sans Serif"/>
                          <a:cs typeface="Microsoft Sans Serif"/>
                        </a:rPr>
                        <a:t>14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</a:tcPr>
                </a:tc>
              </a:tr>
              <a:tr h="489584">
                <a:tc>
                  <a:txBody>
                    <a:bodyPr/>
                    <a:lstStyle/>
                    <a:p>
                      <a:pPr marL="31750">
                        <a:lnSpc>
                          <a:spcPts val="2815"/>
                        </a:lnSpc>
                      </a:pPr>
                      <a:r>
                        <a:rPr sz="2500" spc="-675" dirty="0">
                          <a:solidFill>
                            <a:srgbClr val="006699"/>
                          </a:solidFill>
                          <a:latin typeface="Microsoft Sans Serif"/>
                          <a:cs typeface="Microsoft Sans Serif"/>
                        </a:rPr>
                        <a:t>мл</a:t>
                      </a:r>
                      <a:endParaRPr sz="2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  <a:lnR w="9525">
                      <a:solidFill>
                        <a:srgbClr val="000000"/>
                      </a:solidFill>
                      <a:prstDash val="dot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dot"/>
                    </a:lnL>
                  </a:tcPr>
                </a:tc>
              </a:tr>
            </a:tbl>
          </a:graphicData>
        </a:graphic>
      </p:graphicFrame>
      <p:grpSp>
        <p:nvGrpSpPr>
          <p:cNvPr id="23" name="object 23"/>
          <p:cNvGrpSpPr/>
          <p:nvPr/>
        </p:nvGrpSpPr>
        <p:grpSpPr>
          <a:xfrm>
            <a:off x="1994938" y="2823837"/>
            <a:ext cx="13970" cy="3103245"/>
            <a:chOff x="1994938" y="2823837"/>
            <a:chExt cx="13970" cy="3103245"/>
          </a:xfrm>
        </p:grpSpPr>
        <p:sp>
          <p:nvSpPr>
            <p:cNvPr id="24" name="object 24"/>
            <p:cNvSpPr/>
            <p:nvPr/>
          </p:nvSpPr>
          <p:spPr>
            <a:xfrm>
              <a:off x="1997478" y="2826377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685" y="0"/>
                  </a:lnTo>
                </a:path>
                <a:path w="8889">
                  <a:moveTo>
                    <a:pt x="0" y="0"/>
                  </a:moveTo>
                  <a:lnTo>
                    <a:pt x="8685" y="0"/>
                  </a:lnTo>
                </a:path>
              </a:pathLst>
            </a:custGeom>
            <a:ln w="4766">
              <a:solidFill>
                <a:srgbClr val="989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001821" y="2828757"/>
              <a:ext cx="0" cy="3093720"/>
            </a:xfrm>
            <a:custGeom>
              <a:avLst/>
              <a:gdLst/>
              <a:ahLst/>
              <a:cxnLst/>
              <a:rect l="l" t="t" r="r" b="b"/>
              <a:pathLst>
                <a:path h="3093720">
                  <a:moveTo>
                    <a:pt x="0" y="0"/>
                  </a:moveTo>
                  <a:lnTo>
                    <a:pt x="0" y="3093538"/>
                  </a:lnTo>
                </a:path>
              </a:pathLst>
            </a:custGeom>
            <a:ln w="868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97478" y="3398368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685" y="0"/>
                  </a:lnTo>
                </a:path>
                <a:path w="8889">
                  <a:moveTo>
                    <a:pt x="0" y="0"/>
                  </a:moveTo>
                  <a:lnTo>
                    <a:pt x="8685" y="0"/>
                  </a:lnTo>
                </a:path>
              </a:pathLst>
            </a:custGeom>
            <a:ln w="4766">
              <a:solidFill>
                <a:srgbClr val="989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8555598" y="2823835"/>
            <a:ext cx="13970" cy="3103245"/>
            <a:chOff x="8555598" y="2823835"/>
            <a:chExt cx="13970" cy="3103245"/>
          </a:xfrm>
        </p:grpSpPr>
        <p:sp>
          <p:nvSpPr>
            <p:cNvPr id="28" name="object 28"/>
            <p:cNvSpPr/>
            <p:nvPr/>
          </p:nvSpPr>
          <p:spPr>
            <a:xfrm>
              <a:off x="8558138" y="2826375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0" y="0"/>
                  </a:moveTo>
                  <a:lnTo>
                    <a:pt x="8685" y="0"/>
                  </a:lnTo>
                </a:path>
                <a:path w="8890">
                  <a:moveTo>
                    <a:pt x="0" y="0"/>
                  </a:moveTo>
                  <a:lnTo>
                    <a:pt x="8685" y="0"/>
                  </a:lnTo>
                </a:path>
              </a:pathLst>
            </a:custGeom>
            <a:ln w="4766">
              <a:solidFill>
                <a:srgbClr val="989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562481" y="2828756"/>
              <a:ext cx="0" cy="3093720"/>
            </a:xfrm>
            <a:custGeom>
              <a:avLst/>
              <a:gdLst/>
              <a:ahLst/>
              <a:cxnLst/>
              <a:rect l="l" t="t" r="r" b="b"/>
              <a:pathLst>
                <a:path h="3093720">
                  <a:moveTo>
                    <a:pt x="0" y="0"/>
                  </a:moveTo>
                  <a:lnTo>
                    <a:pt x="0" y="3093535"/>
                  </a:lnTo>
                </a:path>
              </a:pathLst>
            </a:custGeom>
            <a:ln w="868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558138" y="339836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0" y="0"/>
                  </a:moveTo>
                  <a:lnTo>
                    <a:pt x="8685" y="0"/>
                  </a:lnTo>
                </a:path>
                <a:path w="8890">
                  <a:moveTo>
                    <a:pt x="0" y="0"/>
                  </a:moveTo>
                  <a:lnTo>
                    <a:pt x="8685" y="0"/>
                  </a:lnTo>
                </a:path>
              </a:pathLst>
            </a:custGeom>
            <a:ln w="4766">
              <a:solidFill>
                <a:srgbClr val="989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1997478" y="3975125"/>
            <a:ext cx="8890" cy="0"/>
          </a:xfrm>
          <a:custGeom>
            <a:avLst/>
            <a:gdLst/>
            <a:ahLst/>
            <a:cxnLst/>
            <a:rect l="l" t="t" r="r" b="b"/>
            <a:pathLst>
              <a:path w="8889">
                <a:moveTo>
                  <a:pt x="0" y="0"/>
                </a:moveTo>
                <a:lnTo>
                  <a:pt x="8685" y="0"/>
                </a:lnTo>
              </a:path>
              <a:path w="8889">
                <a:moveTo>
                  <a:pt x="0" y="0"/>
                </a:moveTo>
                <a:lnTo>
                  <a:pt x="8685" y="0"/>
                </a:lnTo>
              </a:path>
            </a:pathLst>
          </a:custGeom>
          <a:ln w="4766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58138" y="397512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85" y="0"/>
                </a:lnTo>
              </a:path>
              <a:path w="8890">
                <a:moveTo>
                  <a:pt x="0" y="0"/>
                </a:moveTo>
                <a:lnTo>
                  <a:pt x="8685" y="0"/>
                </a:lnTo>
              </a:path>
            </a:pathLst>
          </a:custGeom>
          <a:ln w="4766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1727835"/>
            <a:chOff x="0" y="0"/>
            <a:chExt cx="9144000" cy="17278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6622" y="499110"/>
              <a:ext cx="4584953" cy="12283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6152" y="499110"/>
              <a:ext cx="3008375" cy="122834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97893" y="646089"/>
            <a:ext cx="616712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dirty="0"/>
              <a:t>Как</a:t>
            </a:r>
            <a:r>
              <a:rPr sz="4400" spc="-110" dirty="0"/>
              <a:t> </a:t>
            </a:r>
            <a:r>
              <a:rPr sz="4400" dirty="0"/>
              <a:t>проходит</a:t>
            </a:r>
            <a:r>
              <a:rPr sz="4400" spc="-90" dirty="0"/>
              <a:t> </a:t>
            </a:r>
            <a:r>
              <a:rPr sz="4400" spc="-10" dirty="0"/>
              <a:t>донация</a:t>
            </a:r>
            <a:endParaRPr sz="4400"/>
          </a:p>
        </p:txBody>
      </p:sp>
      <p:grpSp>
        <p:nvGrpSpPr>
          <p:cNvPr id="6" name="object 6"/>
          <p:cNvGrpSpPr/>
          <p:nvPr/>
        </p:nvGrpSpPr>
        <p:grpSpPr>
          <a:xfrm>
            <a:off x="437387" y="1268730"/>
            <a:ext cx="8083550" cy="5467350"/>
            <a:chOff x="437387" y="1268730"/>
            <a:chExt cx="8083550" cy="5467350"/>
          </a:xfrm>
        </p:grpSpPr>
        <p:sp>
          <p:nvSpPr>
            <p:cNvPr id="7" name="object 7"/>
            <p:cNvSpPr/>
            <p:nvPr/>
          </p:nvSpPr>
          <p:spPr>
            <a:xfrm>
              <a:off x="437388" y="1268729"/>
              <a:ext cx="8083550" cy="5467350"/>
            </a:xfrm>
            <a:custGeom>
              <a:avLst/>
              <a:gdLst/>
              <a:ahLst/>
              <a:cxnLst/>
              <a:rect l="l" t="t" r="r" b="b"/>
              <a:pathLst>
                <a:path w="8083550" h="5467350">
                  <a:moveTo>
                    <a:pt x="8083296" y="0"/>
                  </a:moveTo>
                  <a:lnTo>
                    <a:pt x="7785328" y="0"/>
                  </a:lnTo>
                  <a:lnTo>
                    <a:pt x="7785328" y="298450"/>
                  </a:lnTo>
                  <a:lnTo>
                    <a:pt x="7785328" y="5168900"/>
                  </a:lnTo>
                  <a:lnTo>
                    <a:pt x="297967" y="5168900"/>
                  </a:lnTo>
                  <a:lnTo>
                    <a:pt x="297967" y="298450"/>
                  </a:lnTo>
                  <a:lnTo>
                    <a:pt x="7785328" y="298450"/>
                  </a:lnTo>
                  <a:lnTo>
                    <a:pt x="7785328" y="0"/>
                  </a:lnTo>
                  <a:lnTo>
                    <a:pt x="0" y="0"/>
                  </a:lnTo>
                  <a:lnTo>
                    <a:pt x="0" y="298450"/>
                  </a:lnTo>
                  <a:lnTo>
                    <a:pt x="0" y="5168900"/>
                  </a:lnTo>
                  <a:lnTo>
                    <a:pt x="0" y="5467350"/>
                  </a:lnTo>
                  <a:lnTo>
                    <a:pt x="8083296" y="5467350"/>
                  </a:lnTo>
                  <a:lnTo>
                    <a:pt x="8083296" y="5169382"/>
                  </a:lnTo>
                  <a:lnTo>
                    <a:pt x="8083296" y="5168900"/>
                  </a:lnTo>
                  <a:lnTo>
                    <a:pt x="8083296" y="298450"/>
                  </a:lnTo>
                  <a:lnTo>
                    <a:pt x="8083296" y="297967"/>
                  </a:lnTo>
                  <a:lnTo>
                    <a:pt x="8083296" y="0"/>
                  </a:lnTo>
                  <a:close/>
                </a:path>
              </a:pathLst>
            </a:custGeom>
            <a:solidFill>
              <a:srgbClr val="C2CDE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267" y="1413116"/>
              <a:ext cx="7207745" cy="441580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2266" y="1413129"/>
              <a:ext cx="7207884" cy="4415790"/>
            </a:xfrm>
            <a:custGeom>
              <a:avLst/>
              <a:gdLst/>
              <a:ahLst/>
              <a:cxnLst/>
              <a:rect l="l" t="t" r="r" b="b"/>
              <a:pathLst>
                <a:path w="7207884" h="4415790">
                  <a:moveTo>
                    <a:pt x="0" y="0"/>
                  </a:moveTo>
                  <a:lnTo>
                    <a:pt x="7207758" y="0"/>
                  </a:lnTo>
                  <a:lnTo>
                    <a:pt x="7207758" y="4415790"/>
                  </a:lnTo>
                  <a:lnTo>
                    <a:pt x="0" y="441579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5013" y="5756909"/>
              <a:ext cx="3284219" cy="84277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39362" y="5756909"/>
              <a:ext cx="3413759" cy="84277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477707" y="5841238"/>
            <a:ext cx="5724525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dirty="0">
                <a:solidFill>
                  <a:srgbClr val="001F5F"/>
                </a:solidFill>
                <a:latin typeface="Trebuchet MS"/>
                <a:cs typeface="Trebuchet MS"/>
              </a:rPr>
              <a:t>ШАГ</a:t>
            </a:r>
            <a:r>
              <a:rPr sz="3100" b="1" spc="-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3100" b="1" dirty="0">
                <a:solidFill>
                  <a:srgbClr val="001F5F"/>
                </a:solidFill>
                <a:latin typeface="Trebuchet MS"/>
                <a:cs typeface="Trebuchet MS"/>
              </a:rPr>
              <a:t>ПЕРВЫЙ:</a:t>
            </a:r>
            <a:r>
              <a:rPr sz="3100" b="1" spc="-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3100" b="1" spc="-10" dirty="0">
                <a:solidFill>
                  <a:srgbClr val="FF0000"/>
                </a:solidFill>
                <a:latin typeface="Trebuchet MS"/>
                <a:cs typeface="Trebuchet MS"/>
              </a:rPr>
              <a:t>РЕГИСТРАТУРА</a:t>
            </a:r>
            <a:endParaRPr sz="3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012952"/>
            <a:ext cx="779462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0" dirty="0">
                <a:latin typeface="Trebuchet MS"/>
                <a:cs typeface="Trebuchet MS"/>
              </a:rPr>
              <a:t>Ежегодно</a:t>
            </a:r>
            <a:r>
              <a:rPr sz="2800" b="0" spc="-55" dirty="0">
                <a:latin typeface="Trebuchet MS"/>
                <a:cs typeface="Trebuchet MS"/>
              </a:rPr>
              <a:t> </a:t>
            </a:r>
            <a:r>
              <a:rPr sz="2800" b="0" dirty="0">
                <a:latin typeface="Trebuchet MS"/>
                <a:cs typeface="Trebuchet MS"/>
              </a:rPr>
              <a:t>20</a:t>
            </a:r>
            <a:r>
              <a:rPr sz="2800" b="0" spc="-70" dirty="0">
                <a:latin typeface="Trebuchet MS"/>
                <a:cs typeface="Trebuchet MS"/>
              </a:rPr>
              <a:t> </a:t>
            </a:r>
            <a:r>
              <a:rPr sz="2800" b="0" dirty="0">
                <a:latin typeface="Trebuchet MS"/>
                <a:cs typeface="Trebuchet MS"/>
              </a:rPr>
              <a:t>апреля</a:t>
            </a:r>
            <a:r>
              <a:rPr sz="2800" b="0" spc="-60" dirty="0">
                <a:latin typeface="Trebuchet MS"/>
                <a:cs typeface="Trebuchet MS"/>
              </a:rPr>
              <a:t> </a:t>
            </a:r>
            <a:r>
              <a:rPr sz="2800" b="0" dirty="0">
                <a:latin typeface="Trebuchet MS"/>
                <a:cs typeface="Trebuchet MS"/>
              </a:rPr>
              <a:t>в</a:t>
            </a:r>
            <a:r>
              <a:rPr sz="2800" b="0" spc="-45" dirty="0">
                <a:latin typeface="Trebuchet MS"/>
                <a:cs typeface="Trebuchet MS"/>
              </a:rPr>
              <a:t> </a:t>
            </a:r>
            <a:r>
              <a:rPr sz="2800" b="0" dirty="0">
                <a:latin typeface="Trebuchet MS"/>
                <a:cs typeface="Trebuchet MS"/>
              </a:rPr>
              <a:t>России</a:t>
            </a:r>
            <a:r>
              <a:rPr sz="2800" b="0" spc="-65" dirty="0">
                <a:latin typeface="Trebuchet MS"/>
                <a:cs typeface="Trebuchet MS"/>
              </a:rPr>
              <a:t> </a:t>
            </a:r>
            <a:r>
              <a:rPr sz="2800" b="0" dirty="0">
                <a:latin typeface="Trebuchet MS"/>
                <a:cs typeface="Trebuchet MS"/>
              </a:rPr>
              <a:t>отмечается</a:t>
            </a:r>
            <a:r>
              <a:rPr sz="2800" b="0" spc="-55" dirty="0">
                <a:latin typeface="Trebuchet MS"/>
                <a:cs typeface="Trebuchet MS"/>
              </a:rPr>
              <a:t> </a:t>
            </a:r>
            <a:r>
              <a:rPr sz="2800" b="0" spc="-20" dirty="0">
                <a:latin typeface="Trebuchet MS"/>
                <a:cs typeface="Trebuchet MS"/>
              </a:rPr>
              <a:t>один </a:t>
            </a:r>
            <a:r>
              <a:rPr sz="2800" b="0" dirty="0">
                <a:latin typeface="Trebuchet MS"/>
                <a:cs typeface="Trebuchet MS"/>
              </a:rPr>
              <a:t>из</a:t>
            </a:r>
            <a:r>
              <a:rPr sz="2800" b="0" spc="-75" dirty="0">
                <a:latin typeface="Trebuchet MS"/>
                <a:cs typeface="Trebuchet MS"/>
              </a:rPr>
              <a:t> </a:t>
            </a:r>
            <a:r>
              <a:rPr sz="2800" b="0" dirty="0">
                <a:latin typeface="Trebuchet MS"/>
                <a:cs typeface="Trebuchet MS"/>
              </a:rPr>
              <a:t>важных</a:t>
            </a:r>
            <a:r>
              <a:rPr sz="2800" b="0" spc="-80" dirty="0">
                <a:latin typeface="Trebuchet MS"/>
                <a:cs typeface="Trebuchet MS"/>
              </a:rPr>
              <a:t> </a:t>
            </a:r>
            <a:r>
              <a:rPr sz="2800" b="0" dirty="0">
                <a:latin typeface="Trebuchet MS"/>
                <a:cs typeface="Trebuchet MS"/>
              </a:rPr>
              <a:t>социальных</a:t>
            </a:r>
            <a:r>
              <a:rPr sz="2800" b="0" spc="-95" dirty="0">
                <a:latin typeface="Trebuchet MS"/>
                <a:cs typeface="Trebuchet MS"/>
              </a:rPr>
              <a:t> </a:t>
            </a:r>
            <a:r>
              <a:rPr sz="2800" b="0" dirty="0">
                <a:latin typeface="Trebuchet MS"/>
                <a:cs typeface="Trebuchet MS"/>
              </a:rPr>
              <a:t>праздников</a:t>
            </a:r>
            <a:r>
              <a:rPr sz="2800" b="0" spc="-80" dirty="0">
                <a:latin typeface="Trebuchet MS"/>
                <a:cs typeface="Trebuchet MS"/>
              </a:rPr>
              <a:t> </a:t>
            </a:r>
            <a:r>
              <a:rPr sz="2800" b="0" spc="-50" dirty="0">
                <a:latin typeface="Trebuchet MS"/>
                <a:cs typeface="Trebuchet MS"/>
              </a:rPr>
              <a:t>— </a:t>
            </a:r>
            <a:r>
              <a:rPr sz="2800" b="0" dirty="0">
                <a:latin typeface="Trebuchet MS"/>
                <a:cs typeface="Trebuchet MS"/>
              </a:rPr>
              <a:t>Национальный</a:t>
            </a:r>
            <a:r>
              <a:rPr sz="2800" b="0" spc="-80" dirty="0">
                <a:latin typeface="Trebuchet MS"/>
                <a:cs typeface="Trebuchet MS"/>
              </a:rPr>
              <a:t> </a:t>
            </a:r>
            <a:r>
              <a:rPr sz="2800" b="0" dirty="0">
                <a:latin typeface="Trebuchet MS"/>
                <a:cs typeface="Trebuchet MS"/>
              </a:rPr>
              <a:t>день</a:t>
            </a:r>
            <a:r>
              <a:rPr sz="2800" b="0" spc="-55" dirty="0">
                <a:latin typeface="Trebuchet MS"/>
                <a:cs typeface="Trebuchet MS"/>
              </a:rPr>
              <a:t> </a:t>
            </a:r>
            <a:r>
              <a:rPr sz="2800" b="0" spc="-10" dirty="0">
                <a:latin typeface="Trebuchet MS"/>
                <a:cs typeface="Trebuchet MS"/>
              </a:rPr>
              <a:t>донора.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8733" y="2361438"/>
            <a:ext cx="5910833" cy="43083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2023" y="6194297"/>
            <a:ext cx="1164527" cy="50027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1871980"/>
            <a:chOff x="0" y="0"/>
            <a:chExt cx="9144000" cy="1871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011" y="643128"/>
              <a:ext cx="4584953" cy="12283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8541" y="643128"/>
              <a:ext cx="3008375" cy="122834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9635">
              <a:lnSpc>
                <a:spcPct val="100000"/>
              </a:lnSpc>
              <a:spcBef>
                <a:spcPts val="95"/>
              </a:spcBef>
            </a:pPr>
            <a:r>
              <a:rPr sz="4400" dirty="0"/>
              <a:t>Как</a:t>
            </a:r>
            <a:r>
              <a:rPr sz="4400" spc="-110" dirty="0"/>
              <a:t> </a:t>
            </a:r>
            <a:r>
              <a:rPr sz="4400" dirty="0"/>
              <a:t>проходит</a:t>
            </a:r>
            <a:r>
              <a:rPr sz="4400" spc="-90" dirty="0"/>
              <a:t> </a:t>
            </a:r>
            <a:r>
              <a:rPr sz="4400" spc="-10" dirty="0"/>
              <a:t>донация</a:t>
            </a:r>
            <a:endParaRPr sz="4400"/>
          </a:p>
        </p:txBody>
      </p:sp>
      <p:grpSp>
        <p:nvGrpSpPr>
          <p:cNvPr id="6" name="object 6"/>
          <p:cNvGrpSpPr/>
          <p:nvPr/>
        </p:nvGrpSpPr>
        <p:grpSpPr>
          <a:xfrm>
            <a:off x="253745" y="1557019"/>
            <a:ext cx="8254365" cy="5184140"/>
            <a:chOff x="253745" y="1557019"/>
            <a:chExt cx="8254365" cy="5184140"/>
          </a:xfrm>
        </p:grpSpPr>
        <p:sp>
          <p:nvSpPr>
            <p:cNvPr id="7" name="object 7"/>
            <p:cNvSpPr/>
            <p:nvPr/>
          </p:nvSpPr>
          <p:spPr>
            <a:xfrm>
              <a:off x="253746" y="1557019"/>
              <a:ext cx="8254365" cy="5184140"/>
            </a:xfrm>
            <a:custGeom>
              <a:avLst/>
              <a:gdLst/>
              <a:ahLst/>
              <a:cxnLst/>
              <a:rect l="l" t="t" r="r" b="b"/>
              <a:pathLst>
                <a:path w="8254365" h="5184140">
                  <a:moveTo>
                    <a:pt x="8253984" y="282308"/>
                  </a:moveTo>
                  <a:lnTo>
                    <a:pt x="7971422" y="282308"/>
                  </a:lnTo>
                  <a:lnTo>
                    <a:pt x="7971422" y="4901831"/>
                  </a:lnTo>
                  <a:lnTo>
                    <a:pt x="8253984" y="4901844"/>
                  </a:lnTo>
                  <a:lnTo>
                    <a:pt x="8253984" y="282308"/>
                  </a:lnTo>
                  <a:close/>
                </a:path>
                <a:path w="8254365" h="5184140">
                  <a:moveTo>
                    <a:pt x="8253984" y="0"/>
                  </a:moveTo>
                  <a:lnTo>
                    <a:pt x="0" y="0"/>
                  </a:lnTo>
                  <a:lnTo>
                    <a:pt x="0" y="281940"/>
                  </a:lnTo>
                  <a:lnTo>
                    <a:pt x="0" y="4902200"/>
                  </a:lnTo>
                  <a:lnTo>
                    <a:pt x="0" y="5184140"/>
                  </a:lnTo>
                  <a:lnTo>
                    <a:pt x="8253984" y="5184140"/>
                  </a:lnTo>
                  <a:lnTo>
                    <a:pt x="8253984" y="4902200"/>
                  </a:lnTo>
                  <a:lnTo>
                    <a:pt x="282562" y="4902200"/>
                  </a:lnTo>
                  <a:lnTo>
                    <a:pt x="282562" y="281940"/>
                  </a:lnTo>
                  <a:lnTo>
                    <a:pt x="8253984" y="281940"/>
                  </a:lnTo>
                  <a:lnTo>
                    <a:pt x="8253984" y="0"/>
                  </a:lnTo>
                  <a:close/>
                </a:path>
              </a:pathLst>
            </a:custGeom>
            <a:solidFill>
              <a:srgbClr val="C2CDE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877" y="1773554"/>
              <a:ext cx="7024877" cy="367969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9877" y="1773554"/>
              <a:ext cx="7025005" cy="3679825"/>
            </a:xfrm>
            <a:custGeom>
              <a:avLst/>
              <a:gdLst/>
              <a:ahLst/>
              <a:cxnLst/>
              <a:rect l="l" t="t" r="r" b="b"/>
              <a:pathLst>
                <a:path w="7025005" h="3679825">
                  <a:moveTo>
                    <a:pt x="0" y="0"/>
                  </a:moveTo>
                  <a:lnTo>
                    <a:pt x="7024878" y="0"/>
                  </a:lnTo>
                  <a:lnTo>
                    <a:pt x="7024878" y="3679698"/>
                  </a:lnTo>
                  <a:lnTo>
                    <a:pt x="0" y="3679698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3218" y="5365241"/>
              <a:ext cx="3379469" cy="86791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7576" y="5365241"/>
              <a:ext cx="3314699" cy="86791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2623" y="5789675"/>
              <a:ext cx="6416801" cy="86791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412792" y="5452473"/>
            <a:ext cx="5925820" cy="93726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 indent="180340">
              <a:lnSpc>
                <a:spcPts val="3340"/>
              </a:lnSpc>
              <a:spcBef>
                <a:spcPts val="625"/>
              </a:spcBef>
            </a:pPr>
            <a:r>
              <a:rPr sz="3200" b="1" dirty="0">
                <a:solidFill>
                  <a:srgbClr val="001F5F"/>
                </a:solidFill>
                <a:latin typeface="Trebuchet MS"/>
                <a:cs typeface="Trebuchet MS"/>
              </a:rPr>
              <a:t>ШАГ</a:t>
            </a:r>
            <a:r>
              <a:rPr sz="3200" b="1" spc="-8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001F5F"/>
                </a:solidFill>
                <a:latin typeface="Trebuchet MS"/>
                <a:cs typeface="Trebuchet MS"/>
              </a:rPr>
              <a:t>ВТОРОЙ:</a:t>
            </a:r>
            <a:r>
              <a:rPr sz="3200" b="1" spc="-7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Trebuchet MS"/>
                <a:cs typeface="Trebuchet MS"/>
              </a:rPr>
              <a:t>Медицинское </a:t>
            </a:r>
            <a:r>
              <a:rPr sz="3200" b="1" dirty="0">
                <a:solidFill>
                  <a:srgbClr val="FF0000"/>
                </a:solidFill>
                <a:latin typeface="Trebuchet MS"/>
                <a:cs typeface="Trebuchet MS"/>
              </a:rPr>
              <a:t>обследование.</a:t>
            </a:r>
            <a:r>
              <a:rPr sz="3200" b="1" spc="-1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Trebuchet MS"/>
                <a:cs typeface="Trebuchet MS"/>
              </a:rPr>
              <a:t>Анализ</a:t>
            </a:r>
            <a:r>
              <a:rPr sz="3200" b="1" spc="-1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Trebuchet MS"/>
                <a:cs typeface="Trebuchet MS"/>
              </a:rPr>
              <a:t>крови.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1727835"/>
            <a:chOff x="0" y="0"/>
            <a:chExt cx="9144000" cy="17278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011" y="499110"/>
              <a:ext cx="4584953" cy="12283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8541" y="499110"/>
              <a:ext cx="3008375" cy="122834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69902" y="646089"/>
            <a:ext cx="616712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dirty="0"/>
              <a:t>Как</a:t>
            </a:r>
            <a:r>
              <a:rPr sz="4400" spc="-110" dirty="0"/>
              <a:t> </a:t>
            </a:r>
            <a:r>
              <a:rPr sz="4400" dirty="0"/>
              <a:t>проходит</a:t>
            </a:r>
            <a:r>
              <a:rPr sz="4400" spc="-90" dirty="0"/>
              <a:t> </a:t>
            </a:r>
            <a:r>
              <a:rPr sz="4400" spc="-10" dirty="0"/>
              <a:t>донация</a:t>
            </a:r>
            <a:endParaRPr sz="4400"/>
          </a:p>
        </p:txBody>
      </p:sp>
      <p:grpSp>
        <p:nvGrpSpPr>
          <p:cNvPr id="6" name="object 6"/>
          <p:cNvGrpSpPr/>
          <p:nvPr/>
        </p:nvGrpSpPr>
        <p:grpSpPr>
          <a:xfrm>
            <a:off x="256793" y="1416050"/>
            <a:ext cx="8068945" cy="5322570"/>
            <a:chOff x="256793" y="1416050"/>
            <a:chExt cx="8068945" cy="5322570"/>
          </a:xfrm>
        </p:grpSpPr>
        <p:sp>
          <p:nvSpPr>
            <p:cNvPr id="7" name="object 7"/>
            <p:cNvSpPr/>
            <p:nvPr/>
          </p:nvSpPr>
          <p:spPr>
            <a:xfrm>
              <a:off x="256794" y="1416049"/>
              <a:ext cx="8068945" cy="5322570"/>
            </a:xfrm>
            <a:custGeom>
              <a:avLst/>
              <a:gdLst/>
              <a:ahLst/>
              <a:cxnLst/>
              <a:rect l="l" t="t" r="r" b="b"/>
              <a:pathLst>
                <a:path w="8068945" h="5322570">
                  <a:moveTo>
                    <a:pt x="8068818" y="0"/>
                  </a:moveTo>
                  <a:lnTo>
                    <a:pt x="0" y="0"/>
                  </a:lnTo>
                  <a:lnTo>
                    <a:pt x="0" y="289560"/>
                  </a:lnTo>
                  <a:lnTo>
                    <a:pt x="0" y="5031740"/>
                  </a:lnTo>
                  <a:lnTo>
                    <a:pt x="0" y="5322570"/>
                  </a:lnTo>
                  <a:lnTo>
                    <a:pt x="8068818" y="5322570"/>
                  </a:lnTo>
                  <a:lnTo>
                    <a:pt x="8068818" y="5032235"/>
                  </a:lnTo>
                  <a:lnTo>
                    <a:pt x="8068818" y="5031740"/>
                  </a:lnTo>
                  <a:lnTo>
                    <a:pt x="8068818" y="289814"/>
                  </a:lnTo>
                  <a:lnTo>
                    <a:pt x="7778750" y="289814"/>
                  </a:lnTo>
                  <a:lnTo>
                    <a:pt x="7778750" y="5031740"/>
                  </a:lnTo>
                  <a:lnTo>
                    <a:pt x="290080" y="5031740"/>
                  </a:lnTo>
                  <a:lnTo>
                    <a:pt x="290080" y="289560"/>
                  </a:lnTo>
                  <a:lnTo>
                    <a:pt x="8068818" y="289560"/>
                  </a:lnTo>
                  <a:lnTo>
                    <a:pt x="8068818" y="0"/>
                  </a:lnTo>
                  <a:close/>
                </a:path>
              </a:pathLst>
            </a:custGeom>
            <a:solidFill>
              <a:srgbClr val="C2CDE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877" y="1557146"/>
              <a:ext cx="6839699" cy="388848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9877" y="1557146"/>
              <a:ext cx="6840220" cy="3888740"/>
            </a:xfrm>
            <a:custGeom>
              <a:avLst/>
              <a:gdLst/>
              <a:ahLst/>
              <a:cxnLst/>
              <a:rect l="l" t="t" r="r" b="b"/>
              <a:pathLst>
                <a:path w="6840220" h="3888740">
                  <a:moveTo>
                    <a:pt x="0" y="0"/>
                  </a:moveTo>
                  <a:lnTo>
                    <a:pt x="6839711" y="0"/>
                  </a:lnTo>
                  <a:lnTo>
                    <a:pt x="6839711" y="3888486"/>
                  </a:lnTo>
                  <a:lnTo>
                    <a:pt x="0" y="388848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1160" y="5329428"/>
              <a:ext cx="3224783" cy="86791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95038" y="5329428"/>
              <a:ext cx="3314699" cy="86791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1526" y="5753861"/>
              <a:ext cx="6262877" cy="86791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771976" y="5416337"/>
            <a:ext cx="5772150" cy="93726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 indent="119380">
              <a:lnSpc>
                <a:spcPts val="3340"/>
              </a:lnSpc>
              <a:spcBef>
                <a:spcPts val="625"/>
              </a:spcBef>
            </a:pPr>
            <a:r>
              <a:rPr sz="3200" b="1" dirty="0">
                <a:solidFill>
                  <a:srgbClr val="001F5F"/>
                </a:solidFill>
                <a:latin typeface="Trebuchet MS"/>
                <a:cs typeface="Trebuchet MS"/>
              </a:rPr>
              <a:t>ШАГ</a:t>
            </a:r>
            <a:r>
              <a:rPr sz="3200" b="1" spc="-9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001F5F"/>
                </a:solidFill>
                <a:latin typeface="Trebuchet MS"/>
                <a:cs typeface="Trebuchet MS"/>
              </a:rPr>
              <a:t>ТРЕТИЙ:</a:t>
            </a:r>
            <a:r>
              <a:rPr sz="3200" b="1" spc="-8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Trebuchet MS"/>
                <a:cs typeface="Trebuchet MS"/>
              </a:rPr>
              <a:t>Медицинское </a:t>
            </a:r>
            <a:r>
              <a:rPr sz="3200" b="1" dirty="0">
                <a:solidFill>
                  <a:srgbClr val="FF0000"/>
                </a:solidFill>
                <a:latin typeface="Trebuchet MS"/>
                <a:cs typeface="Trebuchet MS"/>
              </a:rPr>
              <a:t>обследование.</a:t>
            </a:r>
            <a:r>
              <a:rPr sz="3200" b="1" spc="-114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Trebuchet MS"/>
                <a:cs typeface="Trebuchet MS"/>
              </a:rPr>
              <a:t>Прием</a:t>
            </a:r>
            <a:r>
              <a:rPr sz="3200" b="1" spc="-12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Trebuchet MS"/>
                <a:cs typeface="Trebuchet MS"/>
              </a:rPr>
              <a:t>врача.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1871980"/>
            <a:chOff x="0" y="0"/>
            <a:chExt cx="9144000" cy="1871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6622" y="643128"/>
              <a:ext cx="4584953" cy="12283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6152" y="643128"/>
              <a:ext cx="3008375" cy="122834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17244">
              <a:lnSpc>
                <a:spcPct val="100000"/>
              </a:lnSpc>
              <a:spcBef>
                <a:spcPts val="95"/>
              </a:spcBef>
            </a:pPr>
            <a:r>
              <a:rPr sz="4400" dirty="0"/>
              <a:t>Как</a:t>
            </a:r>
            <a:r>
              <a:rPr sz="4400" spc="-110" dirty="0"/>
              <a:t> </a:t>
            </a:r>
            <a:r>
              <a:rPr sz="4400" dirty="0"/>
              <a:t>проходит</a:t>
            </a:r>
            <a:r>
              <a:rPr sz="4400" spc="-90" dirty="0"/>
              <a:t> </a:t>
            </a:r>
            <a:r>
              <a:rPr sz="4400" spc="-10" dirty="0"/>
              <a:t>донация</a:t>
            </a:r>
            <a:endParaRPr sz="4400"/>
          </a:p>
        </p:txBody>
      </p:sp>
      <p:grpSp>
        <p:nvGrpSpPr>
          <p:cNvPr id="6" name="object 6"/>
          <p:cNvGrpSpPr/>
          <p:nvPr/>
        </p:nvGrpSpPr>
        <p:grpSpPr>
          <a:xfrm>
            <a:off x="322325" y="1557019"/>
            <a:ext cx="8057515" cy="5126990"/>
            <a:chOff x="322325" y="1557019"/>
            <a:chExt cx="8057515" cy="5126990"/>
          </a:xfrm>
        </p:grpSpPr>
        <p:sp>
          <p:nvSpPr>
            <p:cNvPr id="7" name="object 7"/>
            <p:cNvSpPr/>
            <p:nvPr/>
          </p:nvSpPr>
          <p:spPr>
            <a:xfrm>
              <a:off x="322326" y="1557019"/>
              <a:ext cx="8057515" cy="5126990"/>
            </a:xfrm>
            <a:custGeom>
              <a:avLst/>
              <a:gdLst/>
              <a:ahLst/>
              <a:cxnLst/>
              <a:rect l="l" t="t" r="r" b="b"/>
              <a:pathLst>
                <a:path w="8057515" h="5126990">
                  <a:moveTo>
                    <a:pt x="8057388" y="0"/>
                  </a:moveTo>
                  <a:lnTo>
                    <a:pt x="7777937" y="0"/>
                  </a:lnTo>
                  <a:lnTo>
                    <a:pt x="7777937" y="279400"/>
                  </a:lnTo>
                  <a:lnTo>
                    <a:pt x="7777937" y="4847590"/>
                  </a:lnTo>
                  <a:lnTo>
                    <a:pt x="279438" y="4847590"/>
                  </a:lnTo>
                  <a:lnTo>
                    <a:pt x="279438" y="279400"/>
                  </a:lnTo>
                  <a:lnTo>
                    <a:pt x="7777937" y="279400"/>
                  </a:lnTo>
                  <a:lnTo>
                    <a:pt x="7777937" y="0"/>
                  </a:lnTo>
                  <a:lnTo>
                    <a:pt x="0" y="0"/>
                  </a:lnTo>
                  <a:lnTo>
                    <a:pt x="0" y="279400"/>
                  </a:lnTo>
                  <a:lnTo>
                    <a:pt x="0" y="4847590"/>
                  </a:lnTo>
                  <a:lnTo>
                    <a:pt x="0" y="5126990"/>
                  </a:lnTo>
                  <a:lnTo>
                    <a:pt x="8057388" y="5126990"/>
                  </a:lnTo>
                  <a:lnTo>
                    <a:pt x="8057388" y="4847806"/>
                  </a:lnTo>
                  <a:lnTo>
                    <a:pt x="8057388" y="4847590"/>
                  </a:lnTo>
                  <a:lnTo>
                    <a:pt x="8057388" y="279400"/>
                  </a:lnTo>
                  <a:lnTo>
                    <a:pt x="8057388" y="279184"/>
                  </a:lnTo>
                  <a:lnTo>
                    <a:pt x="8057388" y="0"/>
                  </a:lnTo>
                  <a:close/>
                </a:path>
              </a:pathLst>
            </a:custGeom>
            <a:solidFill>
              <a:srgbClr val="C2CDE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279" y="1701152"/>
              <a:ext cx="6845795" cy="413767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2266" y="1701164"/>
              <a:ext cx="6845934" cy="4137660"/>
            </a:xfrm>
            <a:custGeom>
              <a:avLst/>
              <a:gdLst/>
              <a:ahLst/>
              <a:cxnLst/>
              <a:rect l="l" t="t" r="r" b="b"/>
              <a:pathLst>
                <a:path w="6845934" h="4137660">
                  <a:moveTo>
                    <a:pt x="0" y="0"/>
                  </a:moveTo>
                  <a:lnTo>
                    <a:pt x="6845808" y="0"/>
                  </a:lnTo>
                  <a:lnTo>
                    <a:pt x="6845808" y="4137660"/>
                  </a:lnTo>
                  <a:lnTo>
                    <a:pt x="0" y="413766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7067" y="5794248"/>
              <a:ext cx="4138421" cy="8686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0378" y="5794248"/>
              <a:ext cx="1828799" cy="86867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916846" y="5881621"/>
            <a:ext cx="49631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dirty="0">
                <a:solidFill>
                  <a:srgbClr val="001F5F"/>
                </a:solidFill>
                <a:latin typeface="Trebuchet MS"/>
                <a:cs typeface="Trebuchet MS"/>
              </a:rPr>
              <a:t>ШАГ</a:t>
            </a:r>
            <a:r>
              <a:rPr sz="3200" b="1" spc="-1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001F5F"/>
                </a:solidFill>
                <a:latin typeface="Trebuchet MS"/>
                <a:cs typeface="Trebuchet MS"/>
              </a:rPr>
              <a:t>ЧЕТВЕРТЫЙ:</a:t>
            </a:r>
            <a:r>
              <a:rPr sz="3200" b="1" spc="-1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Trebuchet MS"/>
                <a:cs typeface="Trebuchet MS"/>
              </a:rPr>
              <a:t>БУФЕТ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1871980"/>
            <a:chOff x="0" y="0"/>
            <a:chExt cx="9144000" cy="1871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6622" y="643128"/>
              <a:ext cx="4584953" cy="12283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6152" y="643128"/>
              <a:ext cx="3008375" cy="122834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17244">
              <a:lnSpc>
                <a:spcPct val="100000"/>
              </a:lnSpc>
              <a:spcBef>
                <a:spcPts val="95"/>
              </a:spcBef>
            </a:pPr>
            <a:r>
              <a:rPr sz="4400" dirty="0"/>
              <a:t>Как</a:t>
            </a:r>
            <a:r>
              <a:rPr sz="4400" spc="-110" dirty="0"/>
              <a:t> </a:t>
            </a:r>
            <a:r>
              <a:rPr sz="4400" dirty="0"/>
              <a:t>проходит</a:t>
            </a:r>
            <a:r>
              <a:rPr sz="4400" spc="-90" dirty="0"/>
              <a:t> </a:t>
            </a:r>
            <a:r>
              <a:rPr sz="4400" spc="-10" dirty="0"/>
              <a:t>донация</a:t>
            </a:r>
            <a:endParaRPr sz="4400"/>
          </a:p>
        </p:txBody>
      </p:sp>
      <p:grpSp>
        <p:nvGrpSpPr>
          <p:cNvPr id="6" name="object 6"/>
          <p:cNvGrpSpPr/>
          <p:nvPr/>
        </p:nvGrpSpPr>
        <p:grpSpPr>
          <a:xfrm>
            <a:off x="225552" y="1484630"/>
            <a:ext cx="8053070" cy="5288915"/>
            <a:chOff x="225552" y="1484630"/>
            <a:chExt cx="8053070" cy="5288915"/>
          </a:xfrm>
        </p:grpSpPr>
        <p:sp>
          <p:nvSpPr>
            <p:cNvPr id="7" name="object 7"/>
            <p:cNvSpPr/>
            <p:nvPr/>
          </p:nvSpPr>
          <p:spPr>
            <a:xfrm>
              <a:off x="225552" y="1484629"/>
              <a:ext cx="8053070" cy="5177790"/>
            </a:xfrm>
            <a:custGeom>
              <a:avLst/>
              <a:gdLst/>
              <a:ahLst/>
              <a:cxnLst/>
              <a:rect l="l" t="t" r="r" b="b"/>
              <a:pathLst>
                <a:path w="8053070" h="5177790">
                  <a:moveTo>
                    <a:pt x="8052816" y="0"/>
                  </a:moveTo>
                  <a:lnTo>
                    <a:pt x="7770622" y="0"/>
                  </a:lnTo>
                  <a:lnTo>
                    <a:pt x="7770622" y="283210"/>
                  </a:lnTo>
                  <a:lnTo>
                    <a:pt x="7770622" y="4895850"/>
                  </a:lnTo>
                  <a:lnTo>
                    <a:pt x="282194" y="4895850"/>
                  </a:lnTo>
                  <a:lnTo>
                    <a:pt x="282194" y="283210"/>
                  </a:lnTo>
                  <a:lnTo>
                    <a:pt x="7770622" y="283210"/>
                  </a:lnTo>
                  <a:lnTo>
                    <a:pt x="7770622" y="0"/>
                  </a:lnTo>
                  <a:lnTo>
                    <a:pt x="0" y="0"/>
                  </a:lnTo>
                  <a:lnTo>
                    <a:pt x="0" y="283210"/>
                  </a:lnTo>
                  <a:lnTo>
                    <a:pt x="0" y="4895850"/>
                  </a:lnTo>
                  <a:lnTo>
                    <a:pt x="0" y="5177790"/>
                  </a:lnTo>
                  <a:lnTo>
                    <a:pt x="8052816" y="5177790"/>
                  </a:lnTo>
                  <a:lnTo>
                    <a:pt x="8052816" y="4896116"/>
                  </a:lnTo>
                  <a:lnTo>
                    <a:pt x="8052816" y="4895850"/>
                  </a:lnTo>
                  <a:lnTo>
                    <a:pt x="8052816" y="283210"/>
                  </a:lnTo>
                  <a:lnTo>
                    <a:pt x="8052816" y="282702"/>
                  </a:lnTo>
                  <a:lnTo>
                    <a:pt x="8052816" y="0"/>
                  </a:lnTo>
                  <a:close/>
                </a:path>
              </a:pathLst>
            </a:custGeom>
            <a:solidFill>
              <a:srgbClr val="C2CDE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249" y="1773555"/>
              <a:ext cx="6919722" cy="3777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8249" y="1773555"/>
              <a:ext cx="6920230" cy="3778250"/>
            </a:xfrm>
            <a:custGeom>
              <a:avLst/>
              <a:gdLst/>
              <a:ahLst/>
              <a:cxnLst/>
              <a:rect l="l" t="t" r="r" b="b"/>
              <a:pathLst>
                <a:path w="6920230" h="3778250">
                  <a:moveTo>
                    <a:pt x="0" y="0"/>
                  </a:moveTo>
                  <a:lnTo>
                    <a:pt x="6919722" y="0"/>
                  </a:lnTo>
                  <a:lnTo>
                    <a:pt x="6919722" y="3777996"/>
                  </a:lnTo>
                  <a:lnTo>
                    <a:pt x="0" y="377799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0986" y="5481065"/>
              <a:ext cx="3197351" cy="86791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3225" y="5481065"/>
              <a:ext cx="4063745" cy="86791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32047" y="5905500"/>
              <a:ext cx="1820417" cy="86791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260777" y="5568276"/>
            <a:ext cx="6132830" cy="93726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413635" marR="5080" indent="-2401570">
              <a:lnSpc>
                <a:spcPts val="3340"/>
              </a:lnSpc>
              <a:spcBef>
                <a:spcPts val="625"/>
              </a:spcBef>
            </a:pPr>
            <a:r>
              <a:rPr sz="3200" b="1" dirty="0">
                <a:solidFill>
                  <a:srgbClr val="001F5F"/>
                </a:solidFill>
                <a:latin typeface="Trebuchet MS"/>
                <a:cs typeface="Trebuchet MS"/>
              </a:rPr>
              <a:t>ШАГ</a:t>
            </a:r>
            <a:r>
              <a:rPr sz="3200" b="1" spc="-1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001F5F"/>
                </a:solidFill>
                <a:latin typeface="Trebuchet MS"/>
                <a:cs typeface="Trebuchet MS"/>
              </a:rPr>
              <a:t>ПЯТЫЙ:</a:t>
            </a:r>
            <a:r>
              <a:rPr sz="3200" b="1" spc="-8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Trebuchet MS"/>
                <a:cs typeface="Trebuchet MS"/>
              </a:rPr>
              <a:t>Процедура</a:t>
            </a:r>
            <a:r>
              <a:rPr sz="3200" b="1" spc="-8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Trebuchet MS"/>
                <a:cs typeface="Trebuchet MS"/>
              </a:rPr>
              <a:t>сдачи крови.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1871980"/>
            <a:chOff x="0" y="0"/>
            <a:chExt cx="9144000" cy="1871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011" y="643128"/>
              <a:ext cx="4584953" cy="12283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8541" y="643128"/>
              <a:ext cx="3008375" cy="122834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9635">
              <a:lnSpc>
                <a:spcPct val="100000"/>
              </a:lnSpc>
              <a:spcBef>
                <a:spcPts val="95"/>
              </a:spcBef>
            </a:pPr>
            <a:r>
              <a:rPr sz="4400" dirty="0"/>
              <a:t>Как</a:t>
            </a:r>
            <a:r>
              <a:rPr sz="4400" spc="-110" dirty="0"/>
              <a:t> </a:t>
            </a:r>
            <a:r>
              <a:rPr sz="4400" dirty="0"/>
              <a:t>проходит</a:t>
            </a:r>
            <a:r>
              <a:rPr sz="4400" spc="-90" dirty="0"/>
              <a:t> </a:t>
            </a:r>
            <a:r>
              <a:rPr sz="4400" spc="-10" dirty="0"/>
              <a:t>донация</a:t>
            </a:r>
            <a:endParaRPr sz="4400"/>
          </a:p>
        </p:txBody>
      </p:sp>
      <p:grpSp>
        <p:nvGrpSpPr>
          <p:cNvPr id="6" name="object 6"/>
          <p:cNvGrpSpPr/>
          <p:nvPr/>
        </p:nvGrpSpPr>
        <p:grpSpPr>
          <a:xfrm>
            <a:off x="185165" y="1484630"/>
            <a:ext cx="8152130" cy="5197475"/>
            <a:chOff x="185165" y="1484630"/>
            <a:chExt cx="8152130" cy="5197475"/>
          </a:xfrm>
        </p:grpSpPr>
        <p:sp>
          <p:nvSpPr>
            <p:cNvPr id="7" name="object 7"/>
            <p:cNvSpPr/>
            <p:nvPr/>
          </p:nvSpPr>
          <p:spPr>
            <a:xfrm>
              <a:off x="185166" y="1484629"/>
              <a:ext cx="8152130" cy="5177790"/>
            </a:xfrm>
            <a:custGeom>
              <a:avLst/>
              <a:gdLst/>
              <a:ahLst/>
              <a:cxnLst/>
              <a:rect l="l" t="t" r="r" b="b"/>
              <a:pathLst>
                <a:path w="8152129" h="5177790">
                  <a:moveTo>
                    <a:pt x="8151876" y="0"/>
                  </a:moveTo>
                  <a:lnTo>
                    <a:pt x="7869682" y="0"/>
                  </a:lnTo>
                  <a:lnTo>
                    <a:pt x="7869682" y="283210"/>
                  </a:lnTo>
                  <a:lnTo>
                    <a:pt x="7869682" y="4895850"/>
                  </a:lnTo>
                  <a:lnTo>
                    <a:pt x="282181" y="4895850"/>
                  </a:lnTo>
                  <a:lnTo>
                    <a:pt x="282181" y="283210"/>
                  </a:lnTo>
                  <a:lnTo>
                    <a:pt x="7869682" y="283210"/>
                  </a:lnTo>
                  <a:lnTo>
                    <a:pt x="7869682" y="0"/>
                  </a:lnTo>
                  <a:lnTo>
                    <a:pt x="0" y="0"/>
                  </a:lnTo>
                  <a:lnTo>
                    <a:pt x="0" y="283210"/>
                  </a:lnTo>
                  <a:lnTo>
                    <a:pt x="0" y="4895850"/>
                  </a:lnTo>
                  <a:lnTo>
                    <a:pt x="0" y="5177790"/>
                  </a:lnTo>
                  <a:lnTo>
                    <a:pt x="8151876" y="5177790"/>
                  </a:lnTo>
                  <a:lnTo>
                    <a:pt x="8151876" y="4896116"/>
                  </a:lnTo>
                  <a:lnTo>
                    <a:pt x="8151876" y="4895850"/>
                  </a:lnTo>
                  <a:lnTo>
                    <a:pt x="8151876" y="283210"/>
                  </a:lnTo>
                  <a:lnTo>
                    <a:pt x="8151876" y="282702"/>
                  </a:lnTo>
                  <a:lnTo>
                    <a:pt x="8151876" y="0"/>
                  </a:lnTo>
                  <a:close/>
                </a:path>
              </a:pathLst>
            </a:custGeom>
            <a:solidFill>
              <a:srgbClr val="C2CDE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249" y="1629549"/>
              <a:ext cx="6864857" cy="389762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8249" y="1629537"/>
              <a:ext cx="6864984" cy="3897629"/>
            </a:xfrm>
            <a:custGeom>
              <a:avLst/>
              <a:gdLst/>
              <a:ahLst/>
              <a:cxnLst/>
              <a:rect l="l" t="t" r="r" b="b"/>
              <a:pathLst>
                <a:path w="6864984" h="3897629">
                  <a:moveTo>
                    <a:pt x="0" y="0"/>
                  </a:moveTo>
                  <a:lnTo>
                    <a:pt x="6864858" y="0"/>
                  </a:lnTo>
                  <a:lnTo>
                    <a:pt x="6864858" y="3897629"/>
                  </a:lnTo>
                  <a:lnTo>
                    <a:pt x="0" y="3897629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2821" y="5388864"/>
              <a:ext cx="3472433" cy="8686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00144" y="5388864"/>
              <a:ext cx="3381755" cy="8686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30117" y="5813297"/>
              <a:ext cx="2240279" cy="86867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473357" y="5476240"/>
            <a:ext cx="5725795" cy="93726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999614" marR="5080" indent="-1987550">
              <a:lnSpc>
                <a:spcPts val="3340"/>
              </a:lnSpc>
              <a:spcBef>
                <a:spcPts val="625"/>
              </a:spcBef>
            </a:pPr>
            <a:r>
              <a:rPr sz="3200" b="1" dirty="0">
                <a:latin typeface="Trebuchet MS"/>
                <a:cs typeface="Trebuchet MS"/>
              </a:rPr>
              <a:t>ШАГ</a:t>
            </a:r>
            <a:r>
              <a:rPr sz="3200" b="1" spc="-105" dirty="0">
                <a:latin typeface="Trebuchet MS"/>
                <a:cs typeface="Trebuchet MS"/>
              </a:rPr>
              <a:t> </a:t>
            </a:r>
            <a:r>
              <a:rPr sz="3200" b="1" dirty="0">
                <a:latin typeface="Trebuchet MS"/>
                <a:cs typeface="Trebuchet MS"/>
              </a:rPr>
              <a:t>ШЕСТОЙ:</a:t>
            </a:r>
            <a:r>
              <a:rPr sz="3200" b="1" spc="-95" dirty="0"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Trebuchet MS"/>
                <a:cs typeface="Trebuchet MS"/>
              </a:rPr>
              <a:t>Пункт</a:t>
            </a:r>
            <a:r>
              <a:rPr sz="3200" b="1" spc="-9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Trebuchet MS"/>
                <a:cs typeface="Trebuchet MS"/>
              </a:rPr>
              <a:t>выдачи справок.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761" y="760476"/>
            <a:ext cx="6911339" cy="11186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534" rIns="0" bIns="0" rtlCol="0">
            <a:spAutoFit/>
          </a:bodyPr>
          <a:lstStyle/>
          <a:p>
            <a:pPr marL="763905">
              <a:lnSpc>
                <a:spcPct val="100000"/>
              </a:lnSpc>
              <a:spcBef>
                <a:spcPts val="100"/>
              </a:spcBef>
            </a:pPr>
            <a:r>
              <a:rPr dirty="0"/>
              <a:t>Мифы</a:t>
            </a:r>
            <a:r>
              <a:rPr spc="-30" dirty="0"/>
              <a:t> </a:t>
            </a:r>
            <a:r>
              <a:rPr dirty="0"/>
              <a:t>о</a:t>
            </a:r>
            <a:r>
              <a:rPr spc="-30" dirty="0"/>
              <a:t> </a:t>
            </a:r>
            <a:r>
              <a:rPr dirty="0"/>
              <a:t>донорстве</a:t>
            </a:r>
            <a:r>
              <a:rPr spc="-35" dirty="0"/>
              <a:t> </a:t>
            </a:r>
            <a:r>
              <a:rPr spc="-10" dirty="0"/>
              <a:t>крови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6669" y="1773935"/>
            <a:ext cx="3823335" cy="2036445"/>
            <a:chOff x="26669" y="1773935"/>
            <a:chExt cx="3823335" cy="20364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94" y="1783461"/>
              <a:ext cx="2154161" cy="20170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194" y="1783460"/>
              <a:ext cx="2154555" cy="2017395"/>
            </a:xfrm>
            <a:custGeom>
              <a:avLst/>
              <a:gdLst/>
              <a:ahLst/>
              <a:cxnLst/>
              <a:rect l="l" t="t" r="r" b="b"/>
              <a:pathLst>
                <a:path w="2154555" h="2017395">
                  <a:moveTo>
                    <a:pt x="0" y="0"/>
                  </a:moveTo>
                  <a:lnTo>
                    <a:pt x="2154174" y="0"/>
                  </a:lnTo>
                  <a:lnTo>
                    <a:pt x="2154174" y="2017014"/>
                  </a:lnTo>
                  <a:lnTo>
                    <a:pt x="0" y="201701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2180" y="3068573"/>
              <a:ext cx="1647443" cy="65608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041282" y="3012222"/>
            <a:ext cx="1945639" cy="230886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sz="2400" b="1" dirty="0">
                <a:solidFill>
                  <a:srgbClr val="001F5F"/>
                </a:solidFill>
                <a:latin typeface="Trebuchet MS"/>
                <a:cs typeface="Trebuchet MS"/>
              </a:rPr>
              <a:t>МИФ</a:t>
            </a:r>
            <a:r>
              <a:rPr sz="2400" b="1" spc="-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Trebuchet MS"/>
                <a:cs typeface="Trebuchet MS"/>
              </a:rPr>
              <a:t>№1</a:t>
            </a:r>
            <a:endParaRPr sz="2400">
              <a:latin typeface="Trebuchet MS"/>
              <a:cs typeface="Trebuchet MS"/>
            </a:endParaRPr>
          </a:p>
          <a:p>
            <a:pPr marL="146685" marR="139700" algn="ctr">
              <a:lnSpc>
                <a:spcPts val="1880"/>
              </a:lnSpc>
              <a:spcBef>
                <a:spcPts val="1000"/>
              </a:spcBef>
            </a:pPr>
            <a:r>
              <a:rPr sz="1800" dirty="0">
                <a:latin typeface="Trebuchet MS"/>
                <a:cs typeface="Trebuchet MS"/>
              </a:rPr>
              <a:t>Во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время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сдачи крови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ts val="1730"/>
              </a:lnSpc>
            </a:pPr>
            <a:r>
              <a:rPr sz="1800" dirty="0">
                <a:latin typeface="Trebuchet MS"/>
                <a:cs typeface="Trebuchet MS"/>
              </a:rPr>
              <a:t>и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ее</a:t>
            </a:r>
            <a:r>
              <a:rPr sz="1800" spc="-10" dirty="0">
                <a:latin typeface="Trebuchet MS"/>
                <a:cs typeface="Trebuchet MS"/>
              </a:rPr>
              <a:t> компонентов</a:t>
            </a:r>
            <a:endParaRPr sz="1800">
              <a:latin typeface="Trebuchet MS"/>
              <a:cs typeface="Trebuchet MS"/>
            </a:endParaRPr>
          </a:p>
          <a:p>
            <a:pPr marL="12065" marR="5080" algn="ctr">
              <a:lnSpc>
                <a:spcPct val="87000"/>
              </a:lnSpc>
              <a:spcBef>
                <a:spcPts val="145"/>
              </a:spcBef>
            </a:pPr>
            <a:r>
              <a:rPr sz="1800" dirty="0">
                <a:latin typeface="Trebuchet MS"/>
                <a:cs typeface="Trebuchet MS"/>
              </a:rPr>
              <a:t>можно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заразиться какой-нибудь неприятной болезнью.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47647" y="4572380"/>
            <a:ext cx="517525" cy="561340"/>
          </a:xfrm>
          <a:custGeom>
            <a:avLst/>
            <a:gdLst/>
            <a:ahLst/>
            <a:cxnLst/>
            <a:rect l="l" t="t" r="r" b="b"/>
            <a:pathLst>
              <a:path w="517525" h="561339">
                <a:moveTo>
                  <a:pt x="0" y="0"/>
                </a:moveTo>
                <a:lnTo>
                  <a:pt x="0" y="560832"/>
                </a:lnTo>
                <a:lnTo>
                  <a:pt x="517398" y="560832"/>
                </a:lnTo>
                <a:lnTo>
                  <a:pt x="394385" y="427494"/>
                </a:lnTo>
                <a:lnTo>
                  <a:pt x="133337" y="427494"/>
                </a:lnTo>
                <a:lnTo>
                  <a:pt x="133337" y="144526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78377" y="4572380"/>
            <a:ext cx="517525" cy="561340"/>
          </a:xfrm>
          <a:custGeom>
            <a:avLst/>
            <a:gdLst/>
            <a:ahLst/>
            <a:cxnLst/>
            <a:rect l="l" t="t" r="r" b="b"/>
            <a:pathLst>
              <a:path w="517525" h="561339">
                <a:moveTo>
                  <a:pt x="517398" y="0"/>
                </a:moveTo>
                <a:lnTo>
                  <a:pt x="384060" y="144526"/>
                </a:lnTo>
                <a:lnTo>
                  <a:pt x="384060" y="427494"/>
                </a:lnTo>
                <a:lnTo>
                  <a:pt x="123012" y="427494"/>
                </a:lnTo>
                <a:lnTo>
                  <a:pt x="0" y="560832"/>
                </a:lnTo>
                <a:lnTo>
                  <a:pt x="517398" y="560832"/>
                </a:lnTo>
                <a:lnTo>
                  <a:pt x="51739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738122" y="1786127"/>
            <a:ext cx="6685915" cy="2165350"/>
            <a:chOff x="1738122" y="1786127"/>
            <a:chExt cx="6685915" cy="2165350"/>
          </a:xfrm>
        </p:grpSpPr>
        <p:sp>
          <p:nvSpPr>
            <p:cNvPr id="12" name="object 12"/>
            <p:cNvSpPr/>
            <p:nvPr/>
          </p:nvSpPr>
          <p:spPr>
            <a:xfrm>
              <a:off x="1747647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0" y="0"/>
                  </a:lnTo>
                  <a:lnTo>
                    <a:pt x="0" y="561594"/>
                  </a:lnTo>
                  <a:lnTo>
                    <a:pt x="133337" y="416864"/>
                  </a:lnTo>
                  <a:lnTo>
                    <a:pt x="133337" y="133337"/>
                  </a:lnTo>
                  <a:lnTo>
                    <a:pt x="394563" y="133337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47647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0" y="0"/>
                  </a:moveTo>
                  <a:lnTo>
                    <a:pt x="517398" y="0"/>
                  </a:lnTo>
                  <a:lnTo>
                    <a:pt x="394563" y="133337"/>
                  </a:lnTo>
                  <a:lnTo>
                    <a:pt x="133337" y="133337"/>
                  </a:lnTo>
                  <a:lnTo>
                    <a:pt x="133337" y="416864"/>
                  </a:lnTo>
                  <a:lnTo>
                    <a:pt x="0" y="56159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778376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0" y="0"/>
                  </a:lnTo>
                  <a:lnTo>
                    <a:pt x="122834" y="133337"/>
                  </a:lnTo>
                  <a:lnTo>
                    <a:pt x="384060" y="133337"/>
                  </a:lnTo>
                  <a:lnTo>
                    <a:pt x="384060" y="416864"/>
                  </a:lnTo>
                  <a:lnTo>
                    <a:pt x="517398" y="56159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78376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517398" y="561594"/>
                  </a:lnTo>
                  <a:lnTo>
                    <a:pt x="384060" y="416864"/>
                  </a:lnTo>
                  <a:lnTo>
                    <a:pt x="384060" y="133337"/>
                  </a:lnTo>
                  <a:lnTo>
                    <a:pt x="122834" y="133337"/>
                  </a:lnTo>
                  <a:lnTo>
                    <a:pt x="0" y="0"/>
                  </a:lnTo>
                  <a:lnTo>
                    <a:pt x="517398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3780" y="1795653"/>
              <a:ext cx="2080259" cy="193928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343780" y="1795652"/>
              <a:ext cx="2080260" cy="1939289"/>
            </a:xfrm>
            <a:custGeom>
              <a:avLst/>
              <a:gdLst/>
              <a:ahLst/>
              <a:cxnLst/>
              <a:rect l="l" t="t" r="r" b="b"/>
              <a:pathLst>
                <a:path w="2080260" h="1939289">
                  <a:moveTo>
                    <a:pt x="0" y="0"/>
                  </a:moveTo>
                  <a:lnTo>
                    <a:pt x="2080260" y="0"/>
                  </a:lnTo>
                  <a:lnTo>
                    <a:pt x="2080260" y="1939289"/>
                  </a:lnTo>
                  <a:lnTo>
                    <a:pt x="0" y="1939289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7238" y="3057144"/>
              <a:ext cx="1566671" cy="65608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195049" y="3000702"/>
            <a:ext cx="2867660" cy="207073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sz="2400" b="1" spc="-10" dirty="0">
                <a:solidFill>
                  <a:srgbClr val="001F5F"/>
                </a:solidFill>
                <a:latin typeface="Trebuchet MS"/>
                <a:cs typeface="Trebuchet MS"/>
              </a:rPr>
              <a:t>ПРАВДА</a:t>
            </a:r>
            <a:endParaRPr sz="2400">
              <a:latin typeface="Trebuchet MS"/>
              <a:cs typeface="Trebuchet MS"/>
            </a:endParaRPr>
          </a:p>
          <a:p>
            <a:pPr marL="12700" marR="5080" indent="-1270" algn="ctr">
              <a:lnSpc>
                <a:spcPct val="87100"/>
              </a:lnSpc>
              <a:spcBef>
                <a:spcPts val="985"/>
              </a:spcBef>
            </a:pPr>
            <a:r>
              <a:rPr sz="1800" dirty="0">
                <a:latin typeface="Trebuchet MS"/>
                <a:cs typeface="Trebuchet MS"/>
              </a:rPr>
              <a:t>Шприцы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и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иглы </a:t>
            </a:r>
            <a:r>
              <a:rPr sz="1800" dirty="0">
                <a:latin typeface="Trebuchet MS"/>
                <a:cs typeface="Trebuchet MS"/>
              </a:rPr>
              <a:t>одноразового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пользования </a:t>
            </a:r>
            <a:r>
              <a:rPr sz="1800" dirty="0">
                <a:latin typeface="Trebuchet MS"/>
                <a:cs typeface="Trebuchet MS"/>
              </a:rPr>
              <a:t>вскрывают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только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ts val="1745"/>
              </a:lnSpc>
            </a:pPr>
            <a:r>
              <a:rPr sz="1800" dirty="0">
                <a:latin typeface="Trebuchet MS"/>
                <a:cs typeface="Trebuchet MS"/>
              </a:rPr>
              <a:t>в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присутствии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донора.</a:t>
            </a:r>
            <a:endParaRPr sz="1800">
              <a:latin typeface="Trebuchet MS"/>
              <a:cs typeface="Trebuchet MS"/>
            </a:endParaRPr>
          </a:p>
          <a:p>
            <a:pPr marL="67945" marR="59690" algn="ctr">
              <a:lnSpc>
                <a:spcPts val="1880"/>
              </a:lnSpc>
              <a:spcBef>
                <a:spcPts val="155"/>
              </a:spcBef>
            </a:pPr>
            <a:r>
              <a:rPr sz="1800" dirty="0">
                <a:latin typeface="Trebuchet MS"/>
                <a:cs typeface="Trebuchet MS"/>
              </a:rPr>
              <a:t>После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использования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они </a:t>
            </a:r>
            <a:r>
              <a:rPr sz="1800" spc="-10" dirty="0">
                <a:latin typeface="Trebuchet MS"/>
                <a:cs typeface="Trebuchet MS"/>
              </a:rPr>
              <a:t>уничтожаются.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930646" y="3348228"/>
            <a:ext cx="536575" cy="535940"/>
            <a:chOff x="5930646" y="3348228"/>
            <a:chExt cx="536575" cy="535940"/>
          </a:xfrm>
        </p:grpSpPr>
        <p:sp>
          <p:nvSpPr>
            <p:cNvPr id="21" name="object 21"/>
            <p:cNvSpPr/>
            <p:nvPr/>
          </p:nvSpPr>
          <p:spPr>
            <a:xfrm>
              <a:off x="5940171" y="3357753"/>
              <a:ext cx="517525" cy="516890"/>
            </a:xfrm>
            <a:custGeom>
              <a:avLst/>
              <a:gdLst/>
              <a:ahLst/>
              <a:cxnLst/>
              <a:rect l="l" t="t" r="r" b="b"/>
              <a:pathLst>
                <a:path w="517525" h="516889">
                  <a:moveTo>
                    <a:pt x="517398" y="0"/>
                  </a:moveTo>
                  <a:lnTo>
                    <a:pt x="0" y="0"/>
                  </a:lnTo>
                  <a:lnTo>
                    <a:pt x="0" y="516636"/>
                  </a:lnTo>
                  <a:lnTo>
                    <a:pt x="133134" y="383692"/>
                  </a:lnTo>
                  <a:lnTo>
                    <a:pt x="133134" y="133134"/>
                  </a:lnTo>
                  <a:lnTo>
                    <a:pt x="384060" y="13313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40171" y="3357753"/>
              <a:ext cx="517525" cy="516890"/>
            </a:xfrm>
            <a:custGeom>
              <a:avLst/>
              <a:gdLst/>
              <a:ahLst/>
              <a:cxnLst/>
              <a:rect l="l" t="t" r="r" b="b"/>
              <a:pathLst>
                <a:path w="517525" h="516889">
                  <a:moveTo>
                    <a:pt x="0" y="0"/>
                  </a:moveTo>
                  <a:lnTo>
                    <a:pt x="517398" y="0"/>
                  </a:lnTo>
                  <a:lnTo>
                    <a:pt x="384060" y="133134"/>
                  </a:lnTo>
                  <a:lnTo>
                    <a:pt x="133134" y="133134"/>
                  </a:lnTo>
                  <a:lnTo>
                    <a:pt x="133134" y="383692"/>
                  </a:lnTo>
                  <a:lnTo>
                    <a:pt x="0" y="51663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8616311" y="3357756"/>
            <a:ext cx="517525" cy="516890"/>
          </a:xfrm>
          <a:custGeom>
            <a:avLst/>
            <a:gdLst/>
            <a:ahLst/>
            <a:cxnLst/>
            <a:rect l="l" t="t" r="r" b="b"/>
            <a:pathLst>
              <a:path w="517525" h="516889">
                <a:moveTo>
                  <a:pt x="517398" y="0"/>
                </a:moveTo>
                <a:lnTo>
                  <a:pt x="0" y="0"/>
                </a:lnTo>
                <a:lnTo>
                  <a:pt x="133337" y="133134"/>
                </a:lnTo>
                <a:lnTo>
                  <a:pt x="384263" y="133134"/>
                </a:lnTo>
                <a:lnTo>
                  <a:pt x="384263" y="383692"/>
                </a:lnTo>
                <a:lnTo>
                  <a:pt x="517398" y="516636"/>
                </a:lnTo>
                <a:lnTo>
                  <a:pt x="51739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40171" y="4581525"/>
            <a:ext cx="517525" cy="517525"/>
          </a:xfrm>
          <a:custGeom>
            <a:avLst/>
            <a:gdLst/>
            <a:ahLst/>
            <a:cxnLst/>
            <a:rect l="l" t="t" r="r" b="b"/>
            <a:pathLst>
              <a:path w="517525" h="517525">
                <a:moveTo>
                  <a:pt x="0" y="0"/>
                </a:moveTo>
                <a:lnTo>
                  <a:pt x="0" y="517398"/>
                </a:lnTo>
                <a:lnTo>
                  <a:pt x="517398" y="517398"/>
                </a:lnTo>
                <a:lnTo>
                  <a:pt x="384060" y="384060"/>
                </a:lnTo>
                <a:lnTo>
                  <a:pt x="133337" y="384060"/>
                </a:lnTo>
                <a:lnTo>
                  <a:pt x="133337" y="133337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27738" y="4581894"/>
            <a:ext cx="516255" cy="517525"/>
          </a:xfrm>
          <a:custGeom>
            <a:avLst/>
            <a:gdLst/>
            <a:ahLst/>
            <a:cxnLst/>
            <a:rect l="l" t="t" r="r" b="b"/>
            <a:pathLst>
              <a:path w="516254" h="517525">
                <a:moveTo>
                  <a:pt x="516255" y="0"/>
                </a:moveTo>
                <a:lnTo>
                  <a:pt x="383501" y="132969"/>
                </a:lnTo>
                <a:lnTo>
                  <a:pt x="383501" y="383895"/>
                </a:lnTo>
                <a:lnTo>
                  <a:pt x="132943" y="383895"/>
                </a:lnTo>
                <a:lnTo>
                  <a:pt x="0" y="517029"/>
                </a:lnTo>
                <a:lnTo>
                  <a:pt x="516255" y="517029"/>
                </a:lnTo>
                <a:lnTo>
                  <a:pt x="51625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761" y="760476"/>
            <a:ext cx="6911339" cy="11186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534" rIns="0" bIns="0" rtlCol="0">
            <a:spAutoFit/>
          </a:bodyPr>
          <a:lstStyle/>
          <a:p>
            <a:pPr marL="763905">
              <a:lnSpc>
                <a:spcPct val="100000"/>
              </a:lnSpc>
              <a:spcBef>
                <a:spcPts val="100"/>
              </a:spcBef>
            </a:pPr>
            <a:r>
              <a:rPr dirty="0"/>
              <a:t>Мифы</a:t>
            </a:r>
            <a:r>
              <a:rPr spc="-30" dirty="0"/>
              <a:t> </a:t>
            </a:r>
            <a:r>
              <a:rPr dirty="0"/>
              <a:t>о</a:t>
            </a:r>
            <a:r>
              <a:rPr spc="-30" dirty="0"/>
              <a:t> </a:t>
            </a:r>
            <a:r>
              <a:rPr dirty="0"/>
              <a:t>донорстве</a:t>
            </a:r>
            <a:r>
              <a:rPr spc="-35" dirty="0"/>
              <a:t> </a:t>
            </a:r>
            <a:r>
              <a:rPr spc="-10" dirty="0"/>
              <a:t>крови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6669" y="1773935"/>
            <a:ext cx="3823335" cy="2548255"/>
            <a:chOff x="26669" y="1773935"/>
            <a:chExt cx="3823335" cy="25482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94" y="1783460"/>
              <a:ext cx="2154161" cy="20170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194" y="1783460"/>
              <a:ext cx="2154555" cy="2017395"/>
            </a:xfrm>
            <a:custGeom>
              <a:avLst/>
              <a:gdLst/>
              <a:ahLst/>
              <a:cxnLst/>
              <a:rect l="l" t="t" r="r" b="b"/>
              <a:pathLst>
                <a:path w="2154555" h="2017395">
                  <a:moveTo>
                    <a:pt x="0" y="0"/>
                  </a:moveTo>
                  <a:lnTo>
                    <a:pt x="2154174" y="0"/>
                  </a:lnTo>
                  <a:lnTo>
                    <a:pt x="2154174" y="2017014"/>
                  </a:lnTo>
                  <a:lnTo>
                    <a:pt x="0" y="201701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2180" y="3665220"/>
              <a:ext cx="1647443" cy="65684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161754" y="3609440"/>
            <a:ext cx="1704339" cy="111506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0"/>
              </a:spcBef>
            </a:pPr>
            <a:r>
              <a:rPr sz="2400" b="1" dirty="0">
                <a:solidFill>
                  <a:srgbClr val="001F5F"/>
                </a:solidFill>
                <a:latin typeface="Trebuchet MS"/>
                <a:cs typeface="Trebuchet MS"/>
              </a:rPr>
              <a:t>МИФ</a:t>
            </a:r>
            <a:r>
              <a:rPr sz="2400" b="1" spc="-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Trebuchet MS"/>
                <a:cs typeface="Trebuchet MS"/>
              </a:rPr>
              <a:t>№2</a:t>
            </a:r>
            <a:endParaRPr sz="2400">
              <a:latin typeface="Trebuchet MS"/>
              <a:cs typeface="Trebuchet MS"/>
            </a:endParaRPr>
          </a:p>
          <a:p>
            <a:pPr marL="12700" marR="5080" algn="ctr">
              <a:lnSpc>
                <a:spcPts val="1880"/>
              </a:lnSpc>
              <a:spcBef>
                <a:spcPts val="1005"/>
              </a:spcBef>
            </a:pPr>
            <a:r>
              <a:rPr sz="1800" dirty="0">
                <a:latin typeface="Trebuchet MS"/>
                <a:cs typeface="Trebuchet MS"/>
              </a:rPr>
              <a:t>Донорство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–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это </a:t>
            </a:r>
            <a:r>
              <a:rPr sz="1800" spc="-10" dirty="0">
                <a:latin typeface="Trebuchet MS"/>
                <a:cs typeface="Trebuchet MS"/>
              </a:rPr>
              <a:t>больно.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47647" y="4572380"/>
            <a:ext cx="517525" cy="561340"/>
          </a:xfrm>
          <a:custGeom>
            <a:avLst/>
            <a:gdLst/>
            <a:ahLst/>
            <a:cxnLst/>
            <a:rect l="l" t="t" r="r" b="b"/>
            <a:pathLst>
              <a:path w="517525" h="561339">
                <a:moveTo>
                  <a:pt x="0" y="0"/>
                </a:moveTo>
                <a:lnTo>
                  <a:pt x="0" y="560832"/>
                </a:lnTo>
                <a:lnTo>
                  <a:pt x="517398" y="560832"/>
                </a:lnTo>
                <a:lnTo>
                  <a:pt x="394385" y="427494"/>
                </a:lnTo>
                <a:lnTo>
                  <a:pt x="133337" y="427494"/>
                </a:lnTo>
                <a:lnTo>
                  <a:pt x="133337" y="144526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78377" y="4572380"/>
            <a:ext cx="517525" cy="561340"/>
          </a:xfrm>
          <a:custGeom>
            <a:avLst/>
            <a:gdLst/>
            <a:ahLst/>
            <a:cxnLst/>
            <a:rect l="l" t="t" r="r" b="b"/>
            <a:pathLst>
              <a:path w="517525" h="561339">
                <a:moveTo>
                  <a:pt x="517398" y="0"/>
                </a:moveTo>
                <a:lnTo>
                  <a:pt x="384060" y="144526"/>
                </a:lnTo>
                <a:lnTo>
                  <a:pt x="384060" y="427494"/>
                </a:lnTo>
                <a:lnTo>
                  <a:pt x="123012" y="427494"/>
                </a:lnTo>
                <a:lnTo>
                  <a:pt x="0" y="560832"/>
                </a:lnTo>
                <a:lnTo>
                  <a:pt x="517398" y="560832"/>
                </a:lnTo>
                <a:lnTo>
                  <a:pt x="51739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738122" y="1786127"/>
            <a:ext cx="6685915" cy="2165350"/>
            <a:chOff x="1738122" y="1786127"/>
            <a:chExt cx="6685915" cy="2165350"/>
          </a:xfrm>
        </p:grpSpPr>
        <p:sp>
          <p:nvSpPr>
            <p:cNvPr id="12" name="object 12"/>
            <p:cNvSpPr/>
            <p:nvPr/>
          </p:nvSpPr>
          <p:spPr>
            <a:xfrm>
              <a:off x="1747647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0" y="0"/>
                  </a:lnTo>
                  <a:lnTo>
                    <a:pt x="0" y="561594"/>
                  </a:lnTo>
                  <a:lnTo>
                    <a:pt x="133337" y="416864"/>
                  </a:lnTo>
                  <a:lnTo>
                    <a:pt x="133337" y="133337"/>
                  </a:lnTo>
                  <a:lnTo>
                    <a:pt x="394563" y="133337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47647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0" y="0"/>
                  </a:moveTo>
                  <a:lnTo>
                    <a:pt x="517398" y="0"/>
                  </a:lnTo>
                  <a:lnTo>
                    <a:pt x="394563" y="133337"/>
                  </a:lnTo>
                  <a:lnTo>
                    <a:pt x="133337" y="133337"/>
                  </a:lnTo>
                  <a:lnTo>
                    <a:pt x="133337" y="416864"/>
                  </a:lnTo>
                  <a:lnTo>
                    <a:pt x="0" y="56159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778376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0" y="0"/>
                  </a:lnTo>
                  <a:lnTo>
                    <a:pt x="122834" y="133337"/>
                  </a:lnTo>
                  <a:lnTo>
                    <a:pt x="384060" y="133337"/>
                  </a:lnTo>
                  <a:lnTo>
                    <a:pt x="384060" y="416864"/>
                  </a:lnTo>
                  <a:lnTo>
                    <a:pt x="517398" y="56159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78376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517398" y="561594"/>
                  </a:lnTo>
                  <a:lnTo>
                    <a:pt x="384060" y="416864"/>
                  </a:lnTo>
                  <a:lnTo>
                    <a:pt x="384060" y="133337"/>
                  </a:lnTo>
                  <a:lnTo>
                    <a:pt x="122834" y="133337"/>
                  </a:lnTo>
                  <a:lnTo>
                    <a:pt x="0" y="0"/>
                  </a:lnTo>
                  <a:lnTo>
                    <a:pt x="517398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3780" y="1795652"/>
              <a:ext cx="2080260" cy="193928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343780" y="1795652"/>
              <a:ext cx="2080260" cy="1939289"/>
            </a:xfrm>
            <a:custGeom>
              <a:avLst/>
              <a:gdLst/>
              <a:ahLst/>
              <a:cxnLst/>
              <a:rect l="l" t="t" r="r" b="b"/>
              <a:pathLst>
                <a:path w="2080260" h="1939289">
                  <a:moveTo>
                    <a:pt x="0" y="0"/>
                  </a:moveTo>
                  <a:lnTo>
                    <a:pt x="2080260" y="0"/>
                  </a:lnTo>
                  <a:lnTo>
                    <a:pt x="2080260" y="1939289"/>
                  </a:lnTo>
                  <a:lnTo>
                    <a:pt x="0" y="1939289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7238" y="3176016"/>
              <a:ext cx="1566671" cy="65684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279708" y="3120145"/>
            <a:ext cx="2698115" cy="1831339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sz="2400" b="1" spc="-10" dirty="0">
                <a:solidFill>
                  <a:srgbClr val="001F5F"/>
                </a:solidFill>
                <a:latin typeface="Trebuchet MS"/>
                <a:cs typeface="Trebuchet MS"/>
              </a:rPr>
              <a:t>ПРАВДА</a:t>
            </a:r>
            <a:endParaRPr sz="2400">
              <a:latin typeface="Trebuchet MS"/>
              <a:cs typeface="Trebuchet MS"/>
            </a:endParaRPr>
          </a:p>
          <a:p>
            <a:pPr marL="12700" marR="5080" algn="ctr">
              <a:lnSpc>
                <a:spcPts val="1880"/>
              </a:lnSpc>
              <a:spcBef>
                <a:spcPts val="1000"/>
              </a:spcBef>
            </a:pPr>
            <a:r>
              <a:rPr sz="1800" dirty="0">
                <a:latin typeface="Trebuchet MS"/>
                <a:cs typeface="Trebuchet MS"/>
              </a:rPr>
              <a:t>Ощущения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от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укола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иглы </a:t>
            </a:r>
            <a:r>
              <a:rPr sz="1800" dirty="0">
                <a:latin typeface="Trebuchet MS"/>
                <a:cs typeface="Trebuchet MS"/>
              </a:rPr>
              <a:t>как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щипок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кожи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ts val="1730"/>
              </a:lnSpc>
            </a:pPr>
            <a:r>
              <a:rPr sz="1800" dirty="0">
                <a:latin typeface="Trebuchet MS"/>
                <a:cs typeface="Trebuchet MS"/>
              </a:rPr>
              <a:t>на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внутренней</a:t>
            </a:r>
            <a:endParaRPr sz="1800">
              <a:latin typeface="Trebuchet MS"/>
              <a:cs typeface="Trebuchet MS"/>
            </a:endParaRPr>
          </a:p>
          <a:p>
            <a:pPr marL="162560" marR="154940" algn="ctr">
              <a:lnSpc>
                <a:spcPts val="1880"/>
              </a:lnSpc>
              <a:spcBef>
                <a:spcPts val="160"/>
              </a:spcBef>
            </a:pPr>
            <a:r>
              <a:rPr sz="1800" dirty="0">
                <a:latin typeface="Trebuchet MS"/>
                <a:cs typeface="Trebuchet MS"/>
              </a:rPr>
              <a:t>поверхности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локтевой области.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930646" y="3348228"/>
            <a:ext cx="536575" cy="535940"/>
            <a:chOff x="5930646" y="3348228"/>
            <a:chExt cx="536575" cy="535940"/>
          </a:xfrm>
        </p:grpSpPr>
        <p:sp>
          <p:nvSpPr>
            <p:cNvPr id="21" name="object 21"/>
            <p:cNvSpPr/>
            <p:nvPr/>
          </p:nvSpPr>
          <p:spPr>
            <a:xfrm>
              <a:off x="5940171" y="3357753"/>
              <a:ext cx="517525" cy="516890"/>
            </a:xfrm>
            <a:custGeom>
              <a:avLst/>
              <a:gdLst/>
              <a:ahLst/>
              <a:cxnLst/>
              <a:rect l="l" t="t" r="r" b="b"/>
              <a:pathLst>
                <a:path w="517525" h="516889">
                  <a:moveTo>
                    <a:pt x="517398" y="0"/>
                  </a:moveTo>
                  <a:lnTo>
                    <a:pt x="0" y="0"/>
                  </a:lnTo>
                  <a:lnTo>
                    <a:pt x="0" y="516636"/>
                  </a:lnTo>
                  <a:lnTo>
                    <a:pt x="133134" y="383692"/>
                  </a:lnTo>
                  <a:lnTo>
                    <a:pt x="133134" y="133134"/>
                  </a:lnTo>
                  <a:lnTo>
                    <a:pt x="384060" y="13313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40171" y="3357753"/>
              <a:ext cx="517525" cy="516890"/>
            </a:xfrm>
            <a:custGeom>
              <a:avLst/>
              <a:gdLst/>
              <a:ahLst/>
              <a:cxnLst/>
              <a:rect l="l" t="t" r="r" b="b"/>
              <a:pathLst>
                <a:path w="517525" h="516889">
                  <a:moveTo>
                    <a:pt x="0" y="0"/>
                  </a:moveTo>
                  <a:lnTo>
                    <a:pt x="517398" y="0"/>
                  </a:lnTo>
                  <a:lnTo>
                    <a:pt x="384060" y="133134"/>
                  </a:lnTo>
                  <a:lnTo>
                    <a:pt x="133134" y="133134"/>
                  </a:lnTo>
                  <a:lnTo>
                    <a:pt x="133134" y="383692"/>
                  </a:lnTo>
                  <a:lnTo>
                    <a:pt x="0" y="51663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8616311" y="3357756"/>
            <a:ext cx="517525" cy="516890"/>
          </a:xfrm>
          <a:custGeom>
            <a:avLst/>
            <a:gdLst/>
            <a:ahLst/>
            <a:cxnLst/>
            <a:rect l="l" t="t" r="r" b="b"/>
            <a:pathLst>
              <a:path w="517525" h="516889">
                <a:moveTo>
                  <a:pt x="517398" y="0"/>
                </a:moveTo>
                <a:lnTo>
                  <a:pt x="0" y="0"/>
                </a:lnTo>
                <a:lnTo>
                  <a:pt x="133337" y="133134"/>
                </a:lnTo>
                <a:lnTo>
                  <a:pt x="384263" y="133134"/>
                </a:lnTo>
                <a:lnTo>
                  <a:pt x="384263" y="383692"/>
                </a:lnTo>
                <a:lnTo>
                  <a:pt x="517398" y="516636"/>
                </a:lnTo>
                <a:lnTo>
                  <a:pt x="51739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40171" y="4581525"/>
            <a:ext cx="517525" cy="517525"/>
          </a:xfrm>
          <a:custGeom>
            <a:avLst/>
            <a:gdLst/>
            <a:ahLst/>
            <a:cxnLst/>
            <a:rect l="l" t="t" r="r" b="b"/>
            <a:pathLst>
              <a:path w="517525" h="517525">
                <a:moveTo>
                  <a:pt x="0" y="0"/>
                </a:moveTo>
                <a:lnTo>
                  <a:pt x="0" y="517398"/>
                </a:lnTo>
                <a:lnTo>
                  <a:pt x="517398" y="517398"/>
                </a:lnTo>
                <a:lnTo>
                  <a:pt x="384060" y="384060"/>
                </a:lnTo>
                <a:lnTo>
                  <a:pt x="133337" y="384060"/>
                </a:lnTo>
                <a:lnTo>
                  <a:pt x="133337" y="133337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27738" y="4581894"/>
            <a:ext cx="516255" cy="517525"/>
          </a:xfrm>
          <a:custGeom>
            <a:avLst/>
            <a:gdLst/>
            <a:ahLst/>
            <a:cxnLst/>
            <a:rect l="l" t="t" r="r" b="b"/>
            <a:pathLst>
              <a:path w="516254" h="517525">
                <a:moveTo>
                  <a:pt x="516255" y="0"/>
                </a:moveTo>
                <a:lnTo>
                  <a:pt x="383501" y="132969"/>
                </a:lnTo>
                <a:lnTo>
                  <a:pt x="383501" y="383895"/>
                </a:lnTo>
                <a:lnTo>
                  <a:pt x="132943" y="383895"/>
                </a:lnTo>
                <a:lnTo>
                  <a:pt x="0" y="517029"/>
                </a:lnTo>
                <a:lnTo>
                  <a:pt x="516255" y="517029"/>
                </a:lnTo>
                <a:lnTo>
                  <a:pt x="51625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761" y="760476"/>
            <a:ext cx="6911339" cy="11186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534" rIns="0" bIns="0" rtlCol="0">
            <a:spAutoFit/>
          </a:bodyPr>
          <a:lstStyle/>
          <a:p>
            <a:pPr marL="763905">
              <a:lnSpc>
                <a:spcPct val="100000"/>
              </a:lnSpc>
              <a:spcBef>
                <a:spcPts val="100"/>
              </a:spcBef>
            </a:pPr>
            <a:r>
              <a:rPr dirty="0"/>
              <a:t>Мифы</a:t>
            </a:r>
            <a:r>
              <a:rPr spc="-30" dirty="0"/>
              <a:t> </a:t>
            </a:r>
            <a:r>
              <a:rPr dirty="0"/>
              <a:t>о</a:t>
            </a:r>
            <a:r>
              <a:rPr spc="-30" dirty="0"/>
              <a:t> </a:t>
            </a:r>
            <a:r>
              <a:rPr dirty="0"/>
              <a:t>донорстве</a:t>
            </a:r>
            <a:r>
              <a:rPr spc="-35" dirty="0"/>
              <a:t> </a:t>
            </a:r>
            <a:r>
              <a:rPr spc="-10" dirty="0"/>
              <a:t>крови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6669" y="1773935"/>
            <a:ext cx="3823335" cy="2190115"/>
            <a:chOff x="26669" y="1773935"/>
            <a:chExt cx="3823335" cy="21901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94" y="1783461"/>
              <a:ext cx="2154161" cy="20170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194" y="1783460"/>
              <a:ext cx="2154555" cy="2017395"/>
            </a:xfrm>
            <a:custGeom>
              <a:avLst/>
              <a:gdLst/>
              <a:ahLst/>
              <a:cxnLst/>
              <a:rect l="l" t="t" r="r" b="b"/>
              <a:pathLst>
                <a:path w="2154555" h="2017395">
                  <a:moveTo>
                    <a:pt x="0" y="0"/>
                  </a:moveTo>
                  <a:lnTo>
                    <a:pt x="2154174" y="0"/>
                  </a:lnTo>
                  <a:lnTo>
                    <a:pt x="2154174" y="2017014"/>
                  </a:lnTo>
                  <a:lnTo>
                    <a:pt x="0" y="201701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2180" y="3307079"/>
              <a:ext cx="1647443" cy="65684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056490" y="3251110"/>
            <a:ext cx="1914525" cy="1831339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0"/>
              </a:spcBef>
            </a:pPr>
            <a:r>
              <a:rPr sz="2400" b="1" dirty="0">
                <a:solidFill>
                  <a:srgbClr val="001F5F"/>
                </a:solidFill>
                <a:latin typeface="Trebuchet MS"/>
                <a:cs typeface="Trebuchet MS"/>
              </a:rPr>
              <a:t>МИФ</a:t>
            </a:r>
            <a:r>
              <a:rPr sz="2400" b="1" spc="-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Trebuchet MS"/>
                <a:cs typeface="Trebuchet MS"/>
              </a:rPr>
              <a:t>№3</a:t>
            </a:r>
            <a:endParaRPr sz="2400">
              <a:latin typeface="Trebuchet MS"/>
              <a:cs typeface="Trebuchet MS"/>
            </a:endParaRPr>
          </a:p>
          <a:p>
            <a:pPr algn="ctr">
              <a:lnSpc>
                <a:spcPts val="2020"/>
              </a:lnSpc>
              <a:spcBef>
                <a:spcPts val="710"/>
              </a:spcBef>
            </a:pPr>
            <a:r>
              <a:rPr sz="1800" dirty="0">
                <a:latin typeface="Trebuchet MS"/>
                <a:cs typeface="Trebuchet MS"/>
              </a:rPr>
              <a:t>Сдача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крови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ts val="1880"/>
              </a:lnSpc>
            </a:pPr>
            <a:r>
              <a:rPr sz="1800" dirty="0">
                <a:latin typeface="Trebuchet MS"/>
                <a:cs typeface="Trebuchet MS"/>
              </a:rPr>
              <a:t>и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ее</a:t>
            </a:r>
            <a:r>
              <a:rPr sz="1800" spc="-10" dirty="0">
                <a:latin typeface="Trebuchet MS"/>
                <a:cs typeface="Trebuchet MS"/>
              </a:rPr>
              <a:t> компонентов</a:t>
            </a:r>
            <a:endParaRPr sz="1800">
              <a:latin typeface="Trebuchet MS"/>
              <a:cs typeface="Trebuchet MS"/>
            </a:endParaRPr>
          </a:p>
          <a:p>
            <a:pPr marL="177165" marR="168910" indent="139065">
              <a:lnSpc>
                <a:spcPts val="1880"/>
              </a:lnSpc>
              <a:spcBef>
                <a:spcPts val="155"/>
              </a:spcBef>
            </a:pPr>
            <a:r>
              <a:rPr sz="1800" dirty="0">
                <a:latin typeface="Trebuchet MS"/>
                <a:cs typeface="Trebuchet MS"/>
              </a:rPr>
              <a:t>-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это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долгая </a:t>
            </a:r>
            <a:r>
              <a:rPr sz="1800" dirty="0">
                <a:latin typeface="Trebuchet MS"/>
                <a:cs typeface="Trebuchet MS"/>
              </a:rPr>
              <a:t>и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мучительная</a:t>
            </a:r>
            <a:endParaRPr sz="1800">
              <a:latin typeface="Trebuchet MS"/>
              <a:cs typeface="Trebuchet MS"/>
            </a:endParaRPr>
          </a:p>
          <a:p>
            <a:pPr marL="356870">
              <a:lnSpc>
                <a:spcPts val="1864"/>
              </a:lnSpc>
            </a:pPr>
            <a:r>
              <a:rPr sz="1800" spc="-10" dirty="0">
                <a:latin typeface="Trebuchet MS"/>
                <a:cs typeface="Trebuchet MS"/>
              </a:rPr>
              <a:t>процедура.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47647" y="4572380"/>
            <a:ext cx="517525" cy="561340"/>
          </a:xfrm>
          <a:custGeom>
            <a:avLst/>
            <a:gdLst/>
            <a:ahLst/>
            <a:cxnLst/>
            <a:rect l="l" t="t" r="r" b="b"/>
            <a:pathLst>
              <a:path w="517525" h="561339">
                <a:moveTo>
                  <a:pt x="0" y="0"/>
                </a:moveTo>
                <a:lnTo>
                  <a:pt x="0" y="560832"/>
                </a:lnTo>
                <a:lnTo>
                  <a:pt x="517398" y="560832"/>
                </a:lnTo>
                <a:lnTo>
                  <a:pt x="394385" y="427494"/>
                </a:lnTo>
                <a:lnTo>
                  <a:pt x="133337" y="427494"/>
                </a:lnTo>
                <a:lnTo>
                  <a:pt x="133337" y="144526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78377" y="4572380"/>
            <a:ext cx="517525" cy="561340"/>
          </a:xfrm>
          <a:custGeom>
            <a:avLst/>
            <a:gdLst/>
            <a:ahLst/>
            <a:cxnLst/>
            <a:rect l="l" t="t" r="r" b="b"/>
            <a:pathLst>
              <a:path w="517525" h="561339">
                <a:moveTo>
                  <a:pt x="517398" y="0"/>
                </a:moveTo>
                <a:lnTo>
                  <a:pt x="384060" y="144526"/>
                </a:lnTo>
                <a:lnTo>
                  <a:pt x="384060" y="427494"/>
                </a:lnTo>
                <a:lnTo>
                  <a:pt x="123012" y="427494"/>
                </a:lnTo>
                <a:lnTo>
                  <a:pt x="0" y="560832"/>
                </a:lnTo>
                <a:lnTo>
                  <a:pt x="517398" y="560832"/>
                </a:lnTo>
                <a:lnTo>
                  <a:pt x="51739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738122" y="1786127"/>
            <a:ext cx="6685915" cy="2165350"/>
            <a:chOff x="1738122" y="1786127"/>
            <a:chExt cx="6685915" cy="2165350"/>
          </a:xfrm>
        </p:grpSpPr>
        <p:sp>
          <p:nvSpPr>
            <p:cNvPr id="12" name="object 12"/>
            <p:cNvSpPr/>
            <p:nvPr/>
          </p:nvSpPr>
          <p:spPr>
            <a:xfrm>
              <a:off x="1747647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0" y="0"/>
                  </a:lnTo>
                  <a:lnTo>
                    <a:pt x="0" y="561594"/>
                  </a:lnTo>
                  <a:lnTo>
                    <a:pt x="133337" y="416864"/>
                  </a:lnTo>
                  <a:lnTo>
                    <a:pt x="133337" y="133337"/>
                  </a:lnTo>
                  <a:lnTo>
                    <a:pt x="394563" y="133337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47647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0" y="0"/>
                  </a:moveTo>
                  <a:lnTo>
                    <a:pt x="517398" y="0"/>
                  </a:lnTo>
                  <a:lnTo>
                    <a:pt x="394563" y="133337"/>
                  </a:lnTo>
                  <a:lnTo>
                    <a:pt x="133337" y="133337"/>
                  </a:lnTo>
                  <a:lnTo>
                    <a:pt x="133337" y="416864"/>
                  </a:lnTo>
                  <a:lnTo>
                    <a:pt x="0" y="56159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778376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0" y="0"/>
                  </a:lnTo>
                  <a:lnTo>
                    <a:pt x="122834" y="133337"/>
                  </a:lnTo>
                  <a:lnTo>
                    <a:pt x="384060" y="133337"/>
                  </a:lnTo>
                  <a:lnTo>
                    <a:pt x="384060" y="416864"/>
                  </a:lnTo>
                  <a:lnTo>
                    <a:pt x="517398" y="56159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78376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517398" y="561594"/>
                  </a:lnTo>
                  <a:lnTo>
                    <a:pt x="384060" y="416864"/>
                  </a:lnTo>
                  <a:lnTo>
                    <a:pt x="384060" y="133337"/>
                  </a:lnTo>
                  <a:lnTo>
                    <a:pt x="122834" y="133337"/>
                  </a:lnTo>
                  <a:lnTo>
                    <a:pt x="0" y="0"/>
                  </a:lnTo>
                  <a:lnTo>
                    <a:pt x="517398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3768" y="1795652"/>
              <a:ext cx="2080260" cy="193928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343780" y="1795652"/>
              <a:ext cx="2080260" cy="1939289"/>
            </a:xfrm>
            <a:custGeom>
              <a:avLst/>
              <a:gdLst/>
              <a:ahLst/>
              <a:cxnLst/>
              <a:rect l="l" t="t" r="r" b="b"/>
              <a:pathLst>
                <a:path w="2080260" h="1939289">
                  <a:moveTo>
                    <a:pt x="0" y="0"/>
                  </a:moveTo>
                  <a:lnTo>
                    <a:pt x="2080260" y="0"/>
                  </a:lnTo>
                  <a:lnTo>
                    <a:pt x="2080260" y="1939289"/>
                  </a:lnTo>
                  <a:lnTo>
                    <a:pt x="0" y="1939289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7238" y="3057144"/>
              <a:ext cx="1566671" cy="65608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287175" y="3000702"/>
            <a:ext cx="2682875" cy="207073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sz="2400" b="1" spc="-10" dirty="0">
                <a:solidFill>
                  <a:srgbClr val="001F5F"/>
                </a:solidFill>
                <a:latin typeface="Trebuchet MS"/>
                <a:cs typeface="Trebuchet MS"/>
              </a:rPr>
              <a:t>ПРАВДА</a:t>
            </a:r>
            <a:endParaRPr sz="2400">
              <a:latin typeface="Trebuchet MS"/>
              <a:cs typeface="Trebuchet MS"/>
            </a:endParaRPr>
          </a:p>
          <a:p>
            <a:pPr marL="214629" marR="206375" algn="ctr">
              <a:lnSpc>
                <a:spcPct val="87100"/>
              </a:lnSpc>
              <a:spcBef>
                <a:spcPts val="985"/>
              </a:spcBef>
            </a:pPr>
            <a:r>
              <a:rPr sz="1800" dirty="0">
                <a:latin typeface="Trebuchet MS"/>
                <a:cs typeface="Trebuchet MS"/>
              </a:rPr>
              <a:t>Сдача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цельной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крови </a:t>
            </a:r>
            <a:r>
              <a:rPr sz="1800" dirty="0">
                <a:latin typeface="Trebuchet MS"/>
                <a:cs typeface="Trebuchet MS"/>
              </a:rPr>
              <a:t>занимает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не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более </a:t>
            </a:r>
            <a:r>
              <a:rPr sz="1800" dirty="0">
                <a:latin typeface="Trebuchet MS"/>
                <a:cs typeface="Trebuchet MS"/>
              </a:rPr>
              <a:t>15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минут,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сдача </a:t>
            </a:r>
            <a:r>
              <a:rPr sz="1800" dirty="0">
                <a:latin typeface="Trebuchet MS"/>
                <a:cs typeface="Trebuchet MS"/>
              </a:rPr>
              <a:t>компонентов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крови</a:t>
            </a:r>
            <a:endParaRPr sz="1800">
              <a:latin typeface="Trebuchet MS"/>
              <a:cs typeface="Trebuchet MS"/>
            </a:endParaRPr>
          </a:p>
          <a:p>
            <a:pPr marL="12700" marR="5080" algn="ctr">
              <a:lnSpc>
                <a:spcPts val="1880"/>
              </a:lnSpc>
              <a:spcBef>
                <a:spcPts val="15"/>
              </a:spcBef>
            </a:pPr>
            <a:r>
              <a:rPr sz="1800" dirty="0">
                <a:latin typeface="Trebuchet MS"/>
                <a:cs typeface="Trebuchet MS"/>
              </a:rPr>
              <a:t>от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30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минут,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но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не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более </a:t>
            </a:r>
            <a:r>
              <a:rPr sz="1800" dirty="0">
                <a:latin typeface="Trebuchet MS"/>
                <a:cs typeface="Trebuchet MS"/>
              </a:rPr>
              <a:t>полутора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часов.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930646" y="3348228"/>
            <a:ext cx="536575" cy="535940"/>
            <a:chOff x="5930646" y="3348228"/>
            <a:chExt cx="536575" cy="535940"/>
          </a:xfrm>
        </p:grpSpPr>
        <p:sp>
          <p:nvSpPr>
            <p:cNvPr id="21" name="object 21"/>
            <p:cNvSpPr/>
            <p:nvPr/>
          </p:nvSpPr>
          <p:spPr>
            <a:xfrm>
              <a:off x="5940171" y="3357753"/>
              <a:ext cx="517525" cy="516890"/>
            </a:xfrm>
            <a:custGeom>
              <a:avLst/>
              <a:gdLst/>
              <a:ahLst/>
              <a:cxnLst/>
              <a:rect l="l" t="t" r="r" b="b"/>
              <a:pathLst>
                <a:path w="517525" h="516889">
                  <a:moveTo>
                    <a:pt x="517398" y="0"/>
                  </a:moveTo>
                  <a:lnTo>
                    <a:pt x="0" y="0"/>
                  </a:lnTo>
                  <a:lnTo>
                    <a:pt x="0" y="516636"/>
                  </a:lnTo>
                  <a:lnTo>
                    <a:pt x="133134" y="383692"/>
                  </a:lnTo>
                  <a:lnTo>
                    <a:pt x="133134" y="133134"/>
                  </a:lnTo>
                  <a:lnTo>
                    <a:pt x="384060" y="13313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40171" y="3357753"/>
              <a:ext cx="517525" cy="516890"/>
            </a:xfrm>
            <a:custGeom>
              <a:avLst/>
              <a:gdLst/>
              <a:ahLst/>
              <a:cxnLst/>
              <a:rect l="l" t="t" r="r" b="b"/>
              <a:pathLst>
                <a:path w="517525" h="516889">
                  <a:moveTo>
                    <a:pt x="0" y="0"/>
                  </a:moveTo>
                  <a:lnTo>
                    <a:pt x="517398" y="0"/>
                  </a:lnTo>
                  <a:lnTo>
                    <a:pt x="384060" y="133134"/>
                  </a:lnTo>
                  <a:lnTo>
                    <a:pt x="133134" y="133134"/>
                  </a:lnTo>
                  <a:lnTo>
                    <a:pt x="133134" y="383692"/>
                  </a:lnTo>
                  <a:lnTo>
                    <a:pt x="0" y="51663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8616311" y="3357756"/>
            <a:ext cx="517525" cy="516890"/>
          </a:xfrm>
          <a:custGeom>
            <a:avLst/>
            <a:gdLst/>
            <a:ahLst/>
            <a:cxnLst/>
            <a:rect l="l" t="t" r="r" b="b"/>
            <a:pathLst>
              <a:path w="517525" h="516889">
                <a:moveTo>
                  <a:pt x="517398" y="0"/>
                </a:moveTo>
                <a:lnTo>
                  <a:pt x="0" y="0"/>
                </a:lnTo>
                <a:lnTo>
                  <a:pt x="133337" y="133134"/>
                </a:lnTo>
                <a:lnTo>
                  <a:pt x="384263" y="133134"/>
                </a:lnTo>
                <a:lnTo>
                  <a:pt x="384263" y="383692"/>
                </a:lnTo>
                <a:lnTo>
                  <a:pt x="517398" y="516636"/>
                </a:lnTo>
                <a:lnTo>
                  <a:pt x="51739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40171" y="4581525"/>
            <a:ext cx="517525" cy="517525"/>
          </a:xfrm>
          <a:custGeom>
            <a:avLst/>
            <a:gdLst/>
            <a:ahLst/>
            <a:cxnLst/>
            <a:rect l="l" t="t" r="r" b="b"/>
            <a:pathLst>
              <a:path w="517525" h="517525">
                <a:moveTo>
                  <a:pt x="0" y="0"/>
                </a:moveTo>
                <a:lnTo>
                  <a:pt x="0" y="517398"/>
                </a:lnTo>
                <a:lnTo>
                  <a:pt x="517398" y="517398"/>
                </a:lnTo>
                <a:lnTo>
                  <a:pt x="384060" y="384060"/>
                </a:lnTo>
                <a:lnTo>
                  <a:pt x="133337" y="384060"/>
                </a:lnTo>
                <a:lnTo>
                  <a:pt x="133337" y="133337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27738" y="4581894"/>
            <a:ext cx="516255" cy="517525"/>
          </a:xfrm>
          <a:custGeom>
            <a:avLst/>
            <a:gdLst/>
            <a:ahLst/>
            <a:cxnLst/>
            <a:rect l="l" t="t" r="r" b="b"/>
            <a:pathLst>
              <a:path w="516254" h="517525">
                <a:moveTo>
                  <a:pt x="516255" y="0"/>
                </a:moveTo>
                <a:lnTo>
                  <a:pt x="383501" y="132969"/>
                </a:lnTo>
                <a:lnTo>
                  <a:pt x="383501" y="383895"/>
                </a:lnTo>
                <a:lnTo>
                  <a:pt x="132943" y="383895"/>
                </a:lnTo>
                <a:lnTo>
                  <a:pt x="0" y="517029"/>
                </a:lnTo>
                <a:lnTo>
                  <a:pt x="516255" y="517029"/>
                </a:lnTo>
                <a:lnTo>
                  <a:pt x="51625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761" y="760476"/>
            <a:ext cx="6911339" cy="11186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534" rIns="0" bIns="0" rtlCol="0">
            <a:spAutoFit/>
          </a:bodyPr>
          <a:lstStyle/>
          <a:p>
            <a:pPr marL="763905">
              <a:lnSpc>
                <a:spcPct val="100000"/>
              </a:lnSpc>
              <a:spcBef>
                <a:spcPts val="100"/>
              </a:spcBef>
            </a:pPr>
            <a:r>
              <a:rPr dirty="0"/>
              <a:t>Мифы</a:t>
            </a:r>
            <a:r>
              <a:rPr spc="-30" dirty="0"/>
              <a:t> </a:t>
            </a:r>
            <a:r>
              <a:rPr dirty="0"/>
              <a:t>о</a:t>
            </a:r>
            <a:r>
              <a:rPr spc="-30" dirty="0"/>
              <a:t> </a:t>
            </a:r>
            <a:r>
              <a:rPr dirty="0"/>
              <a:t>донорстве</a:t>
            </a:r>
            <a:r>
              <a:rPr spc="-35" dirty="0"/>
              <a:t> </a:t>
            </a:r>
            <a:r>
              <a:rPr spc="-10" dirty="0"/>
              <a:t>крови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6669" y="1773935"/>
            <a:ext cx="3823335" cy="2310130"/>
            <a:chOff x="26669" y="1773935"/>
            <a:chExt cx="3823335" cy="23101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94" y="1783460"/>
              <a:ext cx="2154161" cy="20170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194" y="1783460"/>
              <a:ext cx="2154555" cy="2017395"/>
            </a:xfrm>
            <a:custGeom>
              <a:avLst/>
              <a:gdLst/>
              <a:ahLst/>
              <a:cxnLst/>
              <a:rect l="l" t="t" r="r" b="b"/>
              <a:pathLst>
                <a:path w="2154555" h="2017395">
                  <a:moveTo>
                    <a:pt x="0" y="0"/>
                  </a:moveTo>
                  <a:lnTo>
                    <a:pt x="2154174" y="0"/>
                  </a:lnTo>
                  <a:lnTo>
                    <a:pt x="2154174" y="2017014"/>
                  </a:lnTo>
                  <a:lnTo>
                    <a:pt x="0" y="201701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2180" y="3426714"/>
              <a:ext cx="1647443" cy="65684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028982" y="3370553"/>
            <a:ext cx="1970405" cy="159258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0"/>
              </a:spcBef>
            </a:pPr>
            <a:r>
              <a:rPr sz="2400" b="1" dirty="0">
                <a:solidFill>
                  <a:srgbClr val="001F5F"/>
                </a:solidFill>
                <a:latin typeface="Trebuchet MS"/>
                <a:cs typeface="Trebuchet MS"/>
              </a:rPr>
              <a:t>МИФ</a:t>
            </a:r>
            <a:r>
              <a:rPr sz="2400" b="1" spc="-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Trebuchet MS"/>
                <a:cs typeface="Trebuchet MS"/>
              </a:rPr>
              <a:t>№4</a:t>
            </a:r>
            <a:endParaRPr sz="2400">
              <a:latin typeface="Trebuchet MS"/>
              <a:cs typeface="Trebuchet MS"/>
            </a:endParaRPr>
          </a:p>
          <a:p>
            <a:pPr marL="12700" marR="5080" indent="-635" algn="ctr">
              <a:lnSpc>
                <a:spcPct val="87100"/>
              </a:lnSpc>
              <a:spcBef>
                <a:spcPts val="990"/>
              </a:spcBef>
            </a:pPr>
            <a:r>
              <a:rPr sz="1800" dirty="0">
                <a:latin typeface="Trebuchet MS"/>
                <a:cs typeface="Trebuchet MS"/>
              </a:rPr>
              <a:t>«У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меня </a:t>
            </a:r>
            <a:r>
              <a:rPr sz="1800" spc="-10" dirty="0">
                <a:latin typeface="Trebuchet MS"/>
                <a:cs typeface="Trebuchet MS"/>
              </a:rPr>
              <a:t>распространенная </a:t>
            </a:r>
            <a:r>
              <a:rPr sz="1800" dirty="0">
                <a:latin typeface="Trebuchet MS"/>
                <a:cs typeface="Trebuchet MS"/>
              </a:rPr>
              <a:t>группа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крови,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моя </a:t>
            </a:r>
            <a:r>
              <a:rPr sz="1800" dirty="0">
                <a:latin typeface="Trebuchet MS"/>
                <a:cs typeface="Trebuchet MS"/>
              </a:rPr>
              <a:t>кровь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не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нужна»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47647" y="4572380"/>
            <a:ext cx="517525" cy="561340"/>
          </a:xfrm>
          <a:custGeom>
            <a:avLst/>
            <a:gdLst/>
            <a:ahLst/>
            <a:cxnLst/>
            <a:rect l="l" t="t" r="r" b="b"/>
            <a:pathLst>
              <a:path w="517525" h="561339">
                <a:moveTo>
                  <a:pt x="0" y="0"/>
                </a:moveTo>
                <a:lnTo>
                  <a:pt x="0" y="560832"/>
                </a:lnTo>
                <a:lnTo>
                  <a:pt x="517398" y="560832"/>
                </a:lnTo>
                <a:lnTo>
                  <a:pt x="394385" y="427494"/>
                </a:lnTo>
                <a:lnTo>
                  <a:pt x="133337" y="427494"/>
                </a:lnTo>
                <a:lnTo>
                  <a:pt x="133337" y="144526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78377" y="4572380"/>
            <a:ext cx="517525" cy="561340"/>
          </a:xfrm>
          <a:custGeom>
            <a:avLst/>
            <a:gdLst/>
            <a:ahLst/>
            <a:cxnLst/>
            <a:rect l="l" t="t" r="r" b="b"/>
            <a:pathLst>
              <a:path w="517525" h="561339">
                <a:moveTo>
                  <a:pt x="517398" y="0"/>
                </a:moveTo>
                <a:lnTo>
                  <a:pt x="384060" y="144526"/>
                </a:lnTo>
                <a:lnTo>
                  <a:pt x="384060" y="427494"/>
                </a:lnTo>
                <a:lnTo>
                  <a:pt x="123012" y="427494"/>
                </a:lnTo>
                <a:lnTo>
                  <a:pt x="0" y="560832"/>
                </a:lnTo>
                <a:lnTo>
                  <a:pt x="517398" y="560832"/>
                </a:lnTo>
                <a:lnTo>
                  <a:pt x="51739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738122" y="1786127"/>
            <a:ext cx="6685915" cy="2165350"/>
            <a:chOff x="1738122" y="1786127"/>
            <a:chExt cx="6685915" cy="2165350"/>
          </a:xfrm>
        </p:grpSpPr>
        <p:sp>
          <p:nvSpPr>
            <p:cNvPr id="12" name="object 12"/>
            <p:cNvSpPr/>
            <p:nvPr/>
          </p:nvSpPr>
          <p:spPr>
            <a:xfrm>
              <a:off x="1747647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0" y="0"/>
                  </a:lnTo>
                  <a:lnTo>
                    <a:pt x="0" y="561594"/>
                  </a:lnTo>
                  <a:lnTo>
                    <a:pt x="133337" y="416864"/>
                  </a:lnTo>
                  <a:lnTo>
                    <a:pt x="133337" y="133337"/>
                  </a:lnTo>
                  <a:lnTo>
                    <a:pt x="394563" y="133337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47647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0" y="0"/>
                  </a:moveTo>
                  <a:lnTo>
                    <a:pt x="517398" y="0"/>
                  </a:lnTo>
                  <a:lnTo>
                    <a:pt x="394563" y="133337"/>
                  </a:lnTo>
                  <a:lnTo>
                    <a:pt x="133337" y="133337"/>
                  </a:lnTo>
                  <a:lnTo>
                    <a:pt x="133337" y="416864"/>
                  </a:lnTo>
                  <a:lnTo>
                    <a:pt x="0" y="56159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778376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0" y="0"/>
                  </a:lnTo>
                  <a:lnTo>
                    <a:pt x="122834" y="133337"/>
                  </a:lnTo>
                  <a:lnTo>
                    <a:pt x="384060" y="133337"/>
                  </a:lnTo>
                  <a:lnTo>
                    <a:pt x="384060" y="416864"/>
                  </a:lnTo>
                  <a:lnTo>
                    <a:pt x="517398" y="56159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78376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517398" y="561594"/>
                  </a:lnTo>
                  <a:lnTo>
                    <a:pt x="384060" y="416864"/>
                  </a:lnTo>
                  <a:lnTo>
                    <a:pt x="384060" y="133337"/>
                  </a:lnTo>
                  <a:lnTo>
                    <a:pt x="122834" y="133337"/>
                  </a:lnTo>
                  <a:lnTo>
                    <a:pt x="0" y="0"/>
                  </a:lnTo>
                  <a:lnTo>
                    <a:pt x="517398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3780" y="1795653"/>
              <a:ext cx="2080260" cy="19392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343780" y="1795652"/>
              <a:ext cx="2080260" cy="1939289"/>
            </a:xfrm>
            <a:custGeom>
              <a:avLst/>
              <a:gdLst/>
              <a:ahLst/>
              <a:cxnLst/>
              <a:rect l="l" t="t" r="r" b="b"/>
              <a:pathLst>
                <a:path w="2080260" h="1939289">
                  <a:moveTo>
                    <a:pt x="0" y="0"/>
                  </a:moveTo>
                  <a:lnTo>
                    <a:pt x="2080260" y="0"/>
                  </a:lnTo>
                  <a:lnTo>
                    <a:pt x="2080260" y="1939289"/>
                  </a:lnTo>
                  <a:lnTo>
                    <a:pt x="0" y="1939289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7238" y="3176016"/>
              <a:ext cx="1566671" cy="65684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320887" y="3120145"/>
            <a:ext cx="2616200" cy="1831339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sz="2400" b="1" spc="-10" dirty="0">
                <a:solidFill>
                  <a:srgbClr val="001F5F"/>
                </a:solidFill>
                <a:latin typeface="Trebuchet MS"/>
                <a:cs typeface="Trebuchet MS"/>
              </a:rPr>
              <a:t>ПРАВДА</a:t>
            </a:r>
            <a:endParaRPr sz="2400">
              <a:latin typeface="Trebuchet MS"/>
              <a:cs typeface="Trebuchet MS"/>
            </a:endParaRPr>
          </a:p>
          <a:p>
            <a:pPr marL="12065" marR="5080" indent="635" algn="ctr">
              <a:lnSpc>
                <a:spcPct val="87100"/>
              </a:lnSpc>
              <a:spcBef>
                <a:spcPts val="985"/>
              </a:spcBef>
            </a:pPr>
            <a:r>
              <a:rPr sz="1800" dirty="0">
                <a:latin typeface="Trebuchet MS"/>
                <a:cs typeface="Trebuchet MS"/>
              </a:rPr>
              <a:t>Если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группа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крови</a:t>
            </a:r>
            <a:r>
              <a:rPr sz="1800" spc="-25" dirty="0">
                <a:latin typeface="Trebuchet MS"/>
                <a:cs typeface="Trebuchet MS"/>
              </a:rPr>
              <a:t> так </a:t>
            </a:r>
            <a:r>
              <a:rPr sz="1800" dirty="0">
                <a:latin typeface="Trebuchet MS"/>
                <a:cs typeface="Trebuchet MS"/>
              </a:rPr>
              <a:t>распространена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среди </a:t>
            </a:r>
            <a:r>
              <a:rPr sz="1800" dirty="0">
                <a:latin typeface="Trebuchet MS"/>
                <a:cs typeface="Trebuchet MS"/>
              </a:rPr>
              <a:t>здоровых,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то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она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так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же </a:t>
            </a:r>
            <a:r>
              <a:rPr sz="1800" dirty="0">
                <a:latin typeface="Trebuchet MS"/>
                <a:cs typeface="Trebuchet MS"/>
              </a:rPr>
              <a:t>распространена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и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среди больных.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930646" y="3348228"/>
            <a:ext cx="536575" cy="535940"/>
            <a:chOff x="5930646" y="3348228"/>
            <a:chExt cx="536575" cy="535940"/>
          </a:xfrm>
        </p:grpSpPr>
        <p:sp>
          <p:nvSpPr>
            <p:cNvPr id="21" name="object 21"/>
            <p:cNvSpPr/>
            <p:nvPr/>
          </p:nvSpPr>
          <p:spPr>
            <a:xfrm>
              <a:off x="5940171" y="3357753"/>
              <a:ext cx="517525" cy="516890"/>
            </a:xfrm>
            <a:custGeom>
              <a:avLst/>
              <a:gdLst/>
              <a:ahLst/>
              <a:cxnLst/>
              <a:rect l="l" t="t" r="r" b="b"/>
              <a:pathLst>
                <a:path w="517525" h="516889">
                  <a:moveTo>
                    <a:pt x="517398" y="0"/>
                  </a:moveTo>
                  <a:lnTo>
                    <a:pt x="0" y="0"/>
                  </a:lnTo>
                  <a:lnTo>
                    <a:pt x="0" y="516636"/>
                  </a:lnTo>
                  <a:lnTo>
                    <a:pt x="133134" y="383692"/>
                  </a:lnTo>
                  <a:lnTo>
                    <a:pt x="133134" y="133134"/>
                  </a:lnTo>
                  <a:lnTo>
                    <a:pt x="384060" y="13313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40171" y="3357753"/>
              <a:ext cx="517525" cy="516890"/>
            </a:xfrm>
            <a:custGeom>
              <a:avLst/>
              <a:gdLst/>
              <a:ahLst/>
              <a:cxnLst/>
              <a:rect l="l" t="t" r="r" b="b"/>
              <a:pathLst>
                <a:path w="517525" h="516889">
                  <a:moveTo>
                    <a:pt x="0" y="0"/>
                  </a:moveTo>
                  <a:lnTo>
                    <a:pt x="517398" y="0"/>
                  </a:lnTo>
                  <a:lnTo>
                    <a:pt x="384060" y="133134"/>
                  </a:lnTo>
                  <a:lnTo>
                    <a:pt x="133134" y="133134"/>
                  </a:lnTo>
                  <a:lnTo>
                    <a:pt x="133134" y="383692"/>
                  </a:lnTo>
                  <a:lnTo>
                    <a:pt x="0" y="51663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8616311" y="3357756"/>
            <a:ext cx="517525" cy="516890"/>
          </a:xfrm>
          <a:custGeom>
            <a:avLst/>
            <a:gdLst/>
            <a:ahLst/>
            <a:cxnLst/>
            <a:rect l="l" t="t" r="r" b="b"/>
            <a:pathLst>
              <a:path w="517525" h="516889">
                <a:moveTo>
                  <a:pt x="517398" y="0"/>
                </a:moveTo>
                <a:lnTo>
                  <a:pt x="0" y="0"/>
                </a:lnTo>
                <a:lnTo>
                  <a:pt x="133337" y="133134"/>
                </a:lnTo>
                <a:lnTo>
                  <a:pt x="384263" y="133134"/>
                </a:lnTo>
                <a:lnTo>
                  <a:pt x="384263" y="383692"/>
                </a:lnTo>
                <a:lnTo>
                  <a:pt x="517398" y="516636"/>
                </a:lnTo>
                <a:lnTo>
                  <a:pt x="51739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40171" y="4581525"/>
            <a:ext cx="517525" cy="517525"/>
          </a:xfrm>
          <a:custGeom>
            <a:avLst/>
            <a:gdLst/>
            <a:ahLst/>
            <a:cxnLst/>
            <a:rect l="l" t="t" r="r" b="b"/>
            <a:pathLst>
              <a:path w="517525" h="517525">
                <a:moveTo>
                  <a:pt x="0" y="0"/>
                </a:moveTo>
                <a:lnTo>
                  <a:pt x="0" y="517398"/>
                </a:lnTo>
                <a:lnTo>
                  <a:pt x="517398" y="517398"/>
                </a:lnTo>
                <a:lnTo>
                  <a:pt x="384060" y="384060"/>
                </a:lnTo>
                <a:lnTo>
                  <a:pt x="133337" y="384060"/>
                </a:lnTo>
                <a:lnTo>
                  <a:pt x="133337" y="133337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27738" y="4581894"/>
            <a:ext cx="516255" cy="517525"/>
          </a:xfrm>
          <a:custGeom>
            <a:avLst/>
            <a:gdLst/>
            <a:ahLst/>
            <a:cxnLst/>
            <a:rect l="l" t="t" r="r" b="b"/>
            <a:pathLst>
              <a:path w="516254" h="517525">
                <a:moveTo>
                  <a:pt x="516255" y="0"/>
                </a:moveTo>
                <a:lnTo>
                  <a:pt x="383501" y="132969"/>
                </a:lnTo>
                <a:lnTo>
                  <a:pt x="383501" y="383895"/>
                </a:lnTo>
                <a:lnTo>
                  <a:pt x="132943" y="383895"/>
                </a:lnTo>
                <a:lnTo>
                  <a:pt x="0" y="517029"/>
                </a:lnTo>
                <a:lnTo>
                  <a:pt x="516255" y="517029"/>
                </a:lnTo>
                <a:lnTo>
                  <a:pt x="51625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761" y="760476"/>
            <a:ext cx="6911339" cy="11186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534" rIns="0" bIns="0" rtlCol="0">
            <a:spAutoFit/>
          </a:bodyPr>
          <a:lstStyle/>
          <a:p>
            <a:pPr marL="763905">
              <a:lnSpc>
                <a:spcPct val="100000"/>
              </a:lnSpc>
              <a:spcBef>
                <a:spcPts val="100"/>
              </a:spcBef>
            </a:pPr>
            <a:r>
              <a:rPr dirty="0"/>
              <a:t>Мифы</a:t>
            </a:r>
            <a:r>
              <a:rPr spc="-30" dirty="0"/>
              <a:t> </a:t>
            </a:r>
            <a:r>
              <a:rPr dirty="0"/>
              <a:t>о</a:t>
            </a:r>
            <a:r>
              <a:rPr spc="-30" dirty="0"/>
              <a:t> </a:t>
            </a:r>
            <a:r>
              <a:rPr dirty="0"/>
              <a:t>донорстве</a:t>
            </a:r>
            <a:r>
              <a:rPr spc="-35" dirty="0"/>
              <a:t> </a:t>
            </a:r>
            <a:r>
              <a:rPr spc="-10" dirty="0"/>
              <a:t>крови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6669" y="1773935"/>
            <a:ext cx="3823335" cy="2190115"/>
            <a:chOff x="26669" y="1773935"/>
            <a:chExt cx="3823335" cy="21901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94" y="1783461"/>
              <a:ext cx="2154161" cy="20170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194" y="1783460"/>
              <a:ext cx="2154555" cy="2017395"/>
            </a:xfrm>
            <a:custGeom>
              <a:avLst/>
              <a:gdLst/>
              <a:ahLst/>
              <a:cxnLst/>
              <a:rect l="l" t="t" r="r" b="b"/>
              <a:pathLst>
                <a:path w="2154555" h="2017395">
                  <a:moveTo>
                    <a:pt x="0" y="0"/>
                  </a:moveTo>
                  <a:lnTo>
                    <a:pt x="2154174" y="0"/>
                  </a:lnTo>
                  <a:lnTo>
                    <a:pt x="2154174" y="2017014"/>
                  </a:lnTo>
                  <a:lnTo>
                    <a:pt x="0" y="201701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2180" y="3307079"/>
              <a:ext cx="1647443" cy="65684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044406" y="3251110"/>
            <a:ext cx="1939289" cy="1831339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0"/>
              </a:spcBef>
            </a:pPr>
            <a:r>
              <a:rPr sz="2400" b="1" dirty="0">
                <a:solidFill>
                  <a:srgbClr val="001F5F"/>
                </a:solidFill>
                <a:latin typeface="Trebuchet MS"/>
                <a:cs typeface="Trebuchet MS"/>
              </a:rPr>
              <a:t>МИФ</a:t>
            </a:r>
            <a:r>
              <a:rPr sz="2400" b="1" spc="-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Trebuchet MS"/>
                <a:cs typeface="Trebuchet MS"/>
              </a:rPr>
              <a:t>№5</a:t>
            </a:r>
            <a:endParaRPr sz="2400">
              <a:latin typeface="Trebuchet MS"/>
              <a:cs typeface="Trebuchet MS"/>
            </a:endParaRPr>
          </a:p>
          <a:p>
            <a:pPr marL="12700" marR="5080" indent="-1270" algn="ctr">
              <a:lnSpc>
                <a:spcPct val="87100"/>
              </a:lnSpc>
              <a:spcBef>
                <a:spcPts val="990"/>
              </a:spcBef>
            </a:pPr>
            <a:r>
              <a:rPr sz="1800" dirty="0">
                <a:latin typeface="Trebuchet MS"/>
                <a:cs typeface="Trebuchet MS"/>
              </a:rPr>
              <a:t>«Кровь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можно </a:t>
            </a:r>
            <a:r>
              <a:rPr sz="1800" dirty="0">
                <a:latin typeface="Trebuchet MS"/>
                <a:cs typeface="Trebuchet MS"/>
              </a:rPr>
              <a:t>сдавать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только</a:t>
            </a:r>
            <a:r>
              <a:rPr sz="1800" spc="50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по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пятницам, </a:t>
            </a:r>
            <a:r>
              <a:rPr sz="1800" dirty="0">
                <a:latin typeface="Trebuchet MS"/>
                <a:cs typeface="Trebuchet MS"/>
              </a:rPr>
              <a:t>чтобы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отдохнуть </a:t>
            </a:r>
            <a:r>
              <a:rPr sz="1800" dirty="0">
                <a:latin typeface="Trebuchet MS"/>
                <a:cs typeface="Trebuchet MS"/>
              </a:rPr>
              <a:t>после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кроводачи»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47647" y="4572380"/>
            <a:ext cx="517525" cy="561340"/>
          </a:xfrm>
          <a:custGeom>
            <a:avLst/>
            <a:gdLst/>
            <a:ahLst/>
            <a:cxnLst/>
            <a:rect l="l" t="t" r="r" b="b"/>
            <a:pathLst>
              <a:path w="517525" h="561339">
                <a:moveTo>
                  <a:pt x="0" y="0"/>
                </a:moveTo>
                <a:lnTo>
                  <a:pt x="0" y="560832"/>
                </a:lnTo>
                <a:lnTo>
                  <a:pt x="517398" y="560832"/>
                </a:lnTo>
                <a:lnTo>
                  <a:pt x="394385" y="427494"/>
                </a:lnTo>
                <a:lnTo>
                  <a:pt x="133337" y="427494"/>
                </a:lnTo>
                <a:lnTo>
                  <a:pt x="133337" y="144526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78377" y="4572380"/>
            <a:ext cx="517525" cy="561340"/>
          </a:xfrm>
          <a:custGeom>
            <a:avLst/>
            <a:gdLst/>
            <a:ahLst/>
            <a:cxnLst/>
            <a:rect l="l" t="t" r="r" b="b"/>
            <a:pathLst>
              <a:path w="517525" h="561339">
                <a:moveTo>
                  <a:pt x="517398" y="0"/>
                </a:moveTo>
                <a:lnTo>
                  <a:pt x="384060" y="144526"/>
                </a:lnTo>
                <a:lnTo>
                  <a:pt x="384060" y="427494"/>
                </a:lnTo>
                <a:lnTo>
                  <a:pt x="123012" y="427494"/>
                </a:lnTo>
                <a:lnTo>
                  <a:pt x="0" y="560832"/>
                </a:lnTo>
                <a:lnTo>
                  <a:pt x="517398" y="560832"/>
                </a:lnTo>
                <a:lnTo>
                  <a:pt x="51739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738122" y="1786127"/>
            <a:ext cx="6685915" cy="2165350"/>
            <a:chOff x="1738122" y="1786127"/>
            <a:chExt cx="6685915" cy="2165350"/>
          </a:xfrm>
        </p:grpSpPr>
        <p:sp>
          <p:nvSpPr>
            <p:cNvPr id="12" name="object 12"/>
            <p:cNvSpPr/>
            <p:nvPr/>
          </p:nvSpPr>
          <p:spPr>
            <a:xfrm>
              <a:off x="1747647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0" y="0"/>
                  </a:lnTo>
                  <a:lnTo>
                    <a:pt x="0" y="561594"/>
                  </a:lnTo>
                  <a:lnTo>
                    <a:pt x="133337" y="416864"/>
                  </a:lnTo>
                  <a:lnTo>
                    <a:pt x="133337" y="133337"/>
                  </a:lnTo>
                  <a:lnTo>
                    <a:pt x="394563" y="133337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47647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0" y="0"/>
                  </a:moveTo>
                  <a:lnTo>
                    <a:pt x="517398" y="0"/>
                  </a:lnTo>
                  <a:lnTo>
                    <a:pt x="394563" y="133337"/>
                  </a:lnTo>
                  <a:lnTo>
                    <a:pt x="133337" y="133337"/>
                  </a:lnTo>
                  <a:lnTo>
                    <a:pt x="133337" y="416864"/>
                  </a:lnTo>
                  <a:lnTo>
                    <a:pt x="0" y="56159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778376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0" y="0"/>
                  </a:lnTo>
                  <a:lnTo>
                    <a:pt x="122834" y="133337"/>
                  </a:lnTo>
                  <a:lnTo>
                    <a:pt x="384060" y="133337"/>
                  </a:lnTo>
                  <a:lnTo>
                    <a:pt x="384060" y="416864"/>
                  </a:lnTo>
                  <a:lnTo>
                    <a:pt x="517398" y="56159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78376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517398" y="561594"/>
                  </a:lnTo>
                  <a:lnTo>
                    <a:pt x="384060" y="416864"/>
                  </a:lnTo>
                  <a:lnTo>
                    <a:pt x="384060" y="133337"/>
                  </a:lnTo>
                  <a:lnTo>
                    <a:pt x="122834" y="133337"/>
                  </a:lnTo>
                  <a:lnTo>
                    <a:pt x="0" y="0"/>
                  </a:lnTo>
                  <a:lnTo>
                    <a:pt x="517398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3780" y="1795653"/>
              <a:ext cx="2080260" cy="193928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343780" y="1795652"/>
              <a:ext cx="2080260" cy="1939289"/>
            </a:xfrm>
            <a:custGeom>
              <a:avLst/>
              <a:gdLst/>
              <a:ahLst/>
              <a:cxnLst/>
              <a:rect l="l" t="t" r="r" b="b"/>
              <a:pathLst>
                <a:path w="2080260" h="1939289">
                  <a:moveTo>
                    <a:pt x="0" y="0"/>
                  </a:moveTo>
                  <a:lnTo>
                    <a:pt x="2080260" y="0"/>
                  </a:lnTo>
                  <a:lnTo>
                    <a:pt x="2080260" y="1939289"/>
                  </a:lnTo>
                  <a:lnTo>
                    <a:pt x="0" y="1939289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7238" y="2817876"/>
              <a:ext cx="1566671" cy="65684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196681" y="2761815"/>
            <a:ext cx="2864485" cy="254825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sz="2400" b="1" spc="-10" dirty="0">
                <a:solidFill>
                  <a:srgbClr val="001F5F"/>
                </a:solidFill>
                <a:latin typeface="Trebuchet MS"/>
                <a:cs typeface="Trebuchet MS"/>
              </a:rPr>
              <a:t>ПРАВДА</a:t>
            </a:r>
            <a:endParaRPr sz="2400">
              <a:latin typeface="Trebuchet MS"/>
              <a:cs typeface="Trebuchet MS"/>
            </a:endParaRPr>
          </a:p>
          <a:p>
            <a:pPr marL="12700" marR="5080" indent="-635" algn="ctr">
              <a:lnSpc>
                <a:spcPct val="87100"/>
              </a:lnSpc>
              <a:spcBef>
                <a:spcPts val="985"/>
              </a:spcBef>
            </a:pPr>
            <a:r>
              <a:rPr sz="1800" spc="-10" dirty="0">
                <a:latin typeface="Trebuchet MS"/>
                <a:cs typeface="Trebuchet MS"/>
              </a:rPr>
              <a:t>Специального</a:t>
            </a:r>
            <a:r>
              <a:rPr sz="1800" spc="50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длительного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отдыха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после </a:t>
            </a:r>
            <a:r>
              <a:rPr sz="1800" dirty="0">
                <a:latin typeface="Trebuchet MS"/>
                <a:cs typeface="Trebuchet MS"/>
              </a:rPr>
              <a:t>кроводачи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не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требуется.</a:t>
            </a:r>
            <a:endParaRPr sz="1800">
              <a:latin typeface="Trebuchet MS"/>
              <a:cs typeface="Trebuchet MS"/>
            </a:endParaRPr>
          </a:p>
          <a:p>
            <a:pPr marL="205104" marR="196850" indent="-1270" algn="ctr">
              <a:lnSpc>
                <a:spcPct val="87100"/>
              </a:lnSpc>
            </a:pPr>
            <a:r>
              <a:rPr sz="1800" dirty="0">
                <a:latin typeface="Trebuchet MS"/>
                <a:cs typeface="Trebuchet MS"/>
              </a:rPr>
              <a:t>Нужно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лишь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посидеть </a:t>
            </a:r>
            <a:r>
              <a:rPr sz="1800" dirty="0">
                <a:latin typeface="Trebuchet MS"/>
                <a:cs typeface="Trebuchet MS"/>
              </a:rPr>
              <a:t>в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течение</a:t>
            </a:r>
            <a:r>
              <a:rPr sz="1800" spc="-20" dirty="0">
                <a:latin typeface="Trebuchet MS"/>
                <a:cs typeface="Trebuchet MS"/>
              </a:rPr>
              <a:t> 10-</a:t>
            </a:r>
            <a:r>
              <a:rPr sz="1800" dirty="0">
                <a:latin typeface="Trebuchet MS"/>
                <a:cs typeface="Trebuchet MS"/>
              </a:rPr>
              <a:t>15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мин.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и </a:t>
            </a:r>
            <a:r>
              <a:rPr sz="1800" dirty="0">
                <a:latin typeface="Trebuchet MS"/>
                <a:cs typeface="Trebuchet MS"/>
              </a:rPr>
              <a:t>избегать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тяжелых </a:t>
            </a:r>
            <a:r>
              <a:rPr sz="1800" dirty="0">
                <a:latin typeface="Trebuchet MS"/>
                <a:cs typeface="Trebuchet MS"/>
              </a:rPr>
              <a:t>физических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нагрузок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в </a:t>
            </a:r>
            <a:r>
              <a:rPr sz="1800" dirty="0">
                <a:latin typeface="Trebuchet MS"/>
                <a:cs typeface="Trebuchet MS"/>
              </a:rPr>
              <a:t>течение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дня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930646" y="3348228"/>
            <a:ext cx="536575" cy="535940"/>
            <a:chOff x="5930646" y="3348228"/>
            <a:chExt cx="536575" cy="535940"/>
          </a:xfrm>
        </p:grpSpPr>
        <p:sp>
          <p:nvSpPr>
            <p:cNvPr id="21" name="object 21"/>
            <p:cNvSpPr/>
            <p:nvPr/>
          </p:nvSpPr>
          <p:spPr>
            <a:xfrm>
              <a:off x="5940171" y="3357753"/>
              <a:ext cx="517525" cy="516890"/>
            </a:xfrm>
            <a:custGeom>
              <a:avLst/>
              <a:gdLst/>
              <a:ahLst/>
              <a:cxnLst/>
              <a:rect l="l" t="t" r="r" b="b"/>
              <a:pathLst>
                <a:path w="517525" h="516889">
                  <a:moveTo>
                    <a:pt x="517398" y="0"/>
                  </a:moveTo>
                  <a:lnTo>
                    <a:pt x="0" y="0"/>
                  </a:lnTo>
                  <a:lnTo>
                    <a:pt x="0" y="516636"/>
                  </a:lnTo>
                  <a:lnTo>
                    <a:pt x="133134" y="383692"/>
                  </a:lnTo>
                  <a:lnTo>
                    <a:pt x="133134" y="133134"/>
                  </a:lnTo>
                  <a:lnTo>
                    <a:pt x="384060" y="13313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40171" y="3357753"/>
              <a:ext cx="517525" cy="516890"/>
            </a:xfrm>
            <a:custGeom>
              <a:avLst/>
              <a:gdLst/>
              <a:ahLst/>
              <a:cxnLst/>
              <a:rect l="l" t="t" r="r" b="b"/>
              <a:pathLst>
                <a:path w="517525" h="516889">
                  <a:moveTo>
                    <a:pt x="0" y="0"/>
                  </a:moveTo>
                  <a:lnTo>
                    <a:pt x="517398" y="0"/>
                  </a:lnTo>
                  <a:lnTo>
                    <a:pt x="384060" y="133134"/>
                  </a:lnTo>
                  <a:lnTo>
                    <a:pt x="133134" y="133134"/>
                  </a:lnTo>
                  <a:lnTo>
                    <a:pt x="133134" y="383692"/>
                  </a:lnTo>
                  <a:lnTo>
                    <a:pt x="0" y="51663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8616311" y="3357756"/>
            <a:ext cx="517525" cy="516890"/>
          </a:xfrm>
          <a:custGeom>
            <a:avLst/>
            <a:gdLst/>
            <a:ahLst/>
            <a:cxnLst/>
            <a:rect l="l" t="t" r="r" b="b"/>
            <a:pathLst>
              <a:path w="517525" h="516889">
                <a:moveTo>
                  <a:pt x="517398" y="0"/>
                </a:moveTo>
                <a:lnTo>
                  <a:pt x="0" y="0"/>
                </a:lnTo>
                <a:lnTo>
                  <a:pt x="133337" y="133134"/>
                </a:lnTo>
                <a:lnTo>
                  <a:pt x="384263" y="133134"/>
                </a:lnTo>
                <a:lnTo>
                  <a:pt x="384263" y="383692"/>
                </a:lnTo>
                <a:lnTo>
                  <a:pt x="517398" y="516636"/>
                </a:lnTo>
                <a:lnTo>
                  <a:pt x="51739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40171" y="4581525"/>
            <a:ext cx="517525" cy="517525"/>
          </a:xfrm>
          <a:custGeom>
            <a:avLst/>
            <a:gdLst/>
            <a:ahLst/>
            <a:cxnLst/>
            <a:rect l="l" t="t" r="r" b="b"/>
            <a:pathLst>
              <a:path w="517525" h="517525">
                <a:moveTo>
                  <a:pt x="0" y="0"/>
                </a:moveTo>
                <a:lnTo>
                  <a:pt x="0" y="517398"/>
                </a:lnTo>
                <a:lnTo>
                  <a:pt x="517398" y="517398"/>
                </a:lnTo>
                <a:lnTo>
                  <a:pt x="384060" y="384060"/>
                </a:lnTo>
                <a:lnTo>
                  <a:pt x="133337" y="384060"/>
                </a:lnTo>
                <a:lnTo>
                  <a:pt x="133337" y="133337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27738" y="4581894"/>
            <a:ext cx="516255" cy="517525"/>
          </a:xfrm>
          <a:custGeom>
            <a:avLst/>
            <a:gdLst/>
            <a:ahLst/>
            <a:cxnLst/>
            <a:rect l="l" t="t" r="r" b="b"/>
            <a:pathLst>
              <a:path w="516254" h="517525">
                <a:moveTo>
                  <a:pt x="516255" y="0"/>
                </a:moveTo>
                <a:lnTo>
                  <a:pt x="383501" y="132969"/>
                </a:lnTo>
                <a:lnTo>
                  <a:pt x="383501" y="383895"/>
                </a:lnTo>
                <a:lnTo>
                  <a:pt x="132943" y="383895"/>
                </a:lnTo>
                <a:lnTo>
                  <a:pt x="0" y="517029"/>
                </a:lnTo>
                <a:lnTo>
                  <a:pt x="516255" y="517029"/>
                </a:lnTo>
                <a:lnTo>
                  <a:pt x="51625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5668" y="930310"/>
            <a:ext cx="7860030" cy="215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0"/>
              </a:spcBef>
              <a:buClr>
                <a:srgbClr val="9BBA58"/>
              </a:buClr>
              <a:buFont typeface="Georgia"/>
              <a:buChar char="•"/>
              <a:tabLst>
                <a:tab pos="268605" algn="l"/>
              </a:tabLst>
            </a:pPr>
            <a:r>
              <a:rPr sz="2800" dirty="0">
                <a:latin typeface="Georgia"/>
                <a:cs typeface="Georgia"/>
              </a:rPr>
              <a:t>Впервые</a:t>
            </a:r>
            <a:r>
              <a:rPr sz="2800" spc="-5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20</a:t>
            </a:r>
            <a:r>
              <a:rPr sz="2800" spc="-4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апреля</a:t>
            </a:r>
            <a:r>
              <a:rPr sz="2800" spc="-3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1832</a:t>
            </a:r>
            <a:r>
              <a:rPr sz="2800" spc="-3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года</a:t>
            </a:r>
            <a:r>
              <a:rPr sz="2800" spc="-25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молодой </a:t>
            </a:r>
            <a:r>
              <a:rPr sz="2800" dirty="0">
                <a:latin typeface="Georgia"/>
                <a:cs typeface="Georgia"/>
              </a:rPr>
              <a:t>петербургский</a:t>
            </a:r>
            <a:r>
              <a:rPr sz="2800" spc="-6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акушер</a:t>
            </a:r>
            <a:r>
              <a:rPr sz="2800" spc="-6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Андрей</a:t>
            </a:r>
            <a:r>
              <a:rPr sz="2800" spc="-50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Мартынович </a:t>
            </a:r>
            <a:r>
              <a:rPr sz="2800" dirty="0">
                <a:latin typeface="Georgia"/>
                <a:cs typeface="Georgia"/>
              </a:rPr>
              <a:t>Вольф</a:t>
            </a:r>
            <a:r>
              <a:rPr sz="2800" spc="-4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впервые</a:t>
            </a:r>
            <a:r>
              <a:rPr sz="2800" spc="-5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успешно</a:t>
            </a:r>
            <a:r>
              <a:rPr sz="2800" spc="-5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провел</a:t>
            </a:r>
            <a:r>
              <a:rPr sz="2800" spc="-50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переливание </a:t>
            </a:r>
            <a:r>
              <a:rPr sz="2800" dirty="0">
                <a:latin typeface="Georgia"/>
                <a:cs typeface="Georgia"/>
              </a:rPr>
              <a:t>крови</a:t>
            </a:r>
            <a:r>
              <a:rPr sz="2800" spc="-4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роженице</a:t>
            </a:r>
            <a:r>
              <a:rPr sz="2800" spc="-4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с</a:t>
            </a:r>
            <a:r>
              <a:rPr sz="2800" spc="-25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акушерским кровотечением.</a:t>
            </a:r>
            <a:endParaRPr sz="2800">
              <a:latin typeface="Georgia"/>
              <a:cs typeface="Georg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0909" y="2780538"/>
            <a:ext cx="5559551" cy="389915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284" y="5868923"/>
            <a:ext cx="1328927" cy="79247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761" y="760476"/>
            <a:ext cx="6911339" cy="11186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534" rIns="0" bIns="0" rtlCol="0">
            <a:spAutoFit/>
          </a:bodyPr>
          <a:lstStyle/>
          <a:p>
            <a:pPr marL="763905">
              <a:lnSpc>
                <a:spcPct val="100000"/>
              </a:lnSpc>
              <a:spcBef>
                <a:spcPts val="100"/>
              </a:spcBef>
            </a:pPr>
            <a:r>
              <a:rPr dirty="0"/>
              <a:t>Мифы</a:t>
            </a:r>
            <a:r>
              <a:rPr spc="-30" dirty="0"/>
              <a:t> </a:t>
            </a:r>
            <a:r>
              <a:rPr dirty="0"/>
              <a:t>о</a:t>
            </a:r>
            <a:r>
              <a:rPr spc="-30" dirty="0"/>
              <a:t> </a:t>
            </a:r>
            <a:r>
              <a:rPr dirty="0"/>
              <a:t>донорстве</a:t>
            </a:r>
            <a:r>
              <a:rPr spc="-35" dirty="0"/>
              <a:t> </a:t>
            </a:r>
            <a:r>
              <a:rPr spc="-10" dirty="0"/>
              <a:t>крови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6669" y="1773935"/>
            <a:ext cx="3823335" cy="2036445"/>
            <a:chOff x="26669" y="1773935"/>
            <a:chExt cx="3823335" cy="20364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94" y="1783460"/>
              <a:ext cx="2154161" cy="20170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194" y="1783460"/>
              <a:ext cx="2154555" cy="2017395"/>
            </a:xfrm>
            <a:custGeom>
              <a:avLst/>
              <a:gdLst/>
              <a:ahLst/>
              <a:cxnLst/>
              <a:rect l="l" t="t" r="r" b="b"/>
              <a:pathLst>
                <a:path w="2154555" h="2017395">
                  <a:moveTo>
                    <a:pt x="0" y="0"/>
                  </a:moveTo>
                  <a:lnTo>
                    <a:pt x="2154174" y="0"/>
                  </a:lnTo>
                  <a:lnTo>
                    <a:pt x="2154174" y="2017014"/>
                  </a:lnTo>
                  <a:lnTo>
                    <a:pt x="0" y="201701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2180" y="2829305"/>
              <a:ext cx="1647443" cy="65684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098400" y="2773335"/>
            <a:ext cx="1830070" cy="278638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45"/>
              </a:spcBef>
            </a:pPr>
            <a:r>
              <a:rPr sz="2400" b="1" dirty="0">
                <a:solidFill>
                  <a:srgbClr val="001F5F"/>
                </a:solidFill>
                <a:latin typeface="Trebuchet MS"/>
                <a:cs typeface="Trebuchet MS"/>
              </a:rPr>
              <a:t>МИФ</a:t>
            </a:r>
            <a:r>
              <a:rPr sz="2400" b="1" spc="-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Trebuchet MS"/>
                <a:cs typeface="Trebuchet MS"/>
              </a:rPr>
              <a:t>№6</a:t>
            </a:r>
            <a:endParaRPr sz="2400">
              <a:latin typeface="Trebuchet MS"/>
              <a:cs typeface="Trebuchet MS"/>
            </a:endParaRPr>
          </a:p>
          <a:p>
            <a:pPr marL="12065" marR="5080" indent="1270" algn="ctr">
              <a:lnSpc>
                <a:spcPct val="87100"/>
              </a:lnSpc>
              <a:spcBef>
                <a:spcPts val="985"/>
              </a:spcBef>
            </a:pPr>
            <a:r>
              <a:rPr sz="1800" spc="-10" dirty="0">
                <a:latin typeface="Trebuchet MS"/>
                <a:cs typeface="Trebuchet MS"/>
              </a:rPr>
              <a:t>Донорство </a:t>
            </a:r>
            <a:r>
              <a:rPr sz="1800" dirty="0">
                <a:latin typeface="Trebuchet MS"/>
                <a:cs typeface="Trebuchet MS"/>
              </a:rPr>
              <a:t>вредно,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так</a:t>
            </a:r>
            <a:r>
              <a:rPr sz="1800" spc="-25" dirty="0">
                <a:latin typeface="Trebuchet MS"/>
                <a:cs typeface="Trebuchet MS"/>
              </a:rPr>
              <a:t> как </a:t>
            </a:r>
            <a:r>
              <a:rPr sz="1800" spc="-10" dirty="0">
                <a:latin typeface="Trebuchet MS"/>
                <a:cs typeface="Trebuchet MS"/>
              </a:rPr>
              <a:t>заставляет организм вырабатывать </a:t>
            </a:r>
            <a:r>
              <a:rPr sz="1800" dirty="0">
                <a:latin typeface="Trebuchet MS"/>
                <a:cs typeface="Trebuchet MS"/>
              </a:rPr>
              <a:t>кровь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в</a:t>
            </a:r>
            <a:r>
              <a:rPr sz="1800" spc="-10" dirty="0">
                <a:latin typeface="Trebuchet MS"/>
                <a:cs typeface="Trebuchet MS"/>
              </a:rPr>
              <a:t> большем </a:t>
            </a:r>
            <a:r>
              <a:rPr sz="1800" dirty="0">
                <a:latin typeface="Trebuchet MS"/>
                <a:cs typeface="Trebuchet MS"/>
              </a:rPr>
              <a:t>объеме,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что, </a:t>
            </a:r>
            <a:r>
              <a:rPr sz="1800" dirty="0">
                <a:latin typeface="Trebuchet MS"/>
                <a:cs typeface="Trebuchet MS"/>
              </a:rPr>
              <a:t>вредно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для </a:t>
            </a:r>
            <a:r>
              <a:rPr sz="1800" spc="-10" dirty="0">
                <a:latin typeface="Trebuchet MS"/>
                <a:cs typeface="Trebuchet MS"/>
              </a:rPr>
              <a:t>здоровья.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47647" y="4572380"/>
            <a:ext cx="517525" cy="561340"/>
          </a:xfrm>
          <a:custGeom>
            <a:avLst/>
            <a:gdLst/>
            <a:ahLst/>
            <a:cxnLst/>
            <a:rect l="l" t="t" r="r" b="b"/>
            <a:pathLst>
              <a:path w="517525" h="561339">
                <a:moveTo>
                  <a:pt x="0" y="0"/>
                </a:moveTo>
                <a:lnTo>
                  <a:pt x="0" y="560832"/>
                </a:lnTo>
                <a:lnTo>
                  <a:pt x="517398" y="560832"/>
                </a:lnTo>
                <a:lnTo>
                  <a:pt x="394385" y="427494"/>
                </a:lnTo>
                <a:lnTo>
                  <a:pt x="133337" y="427494"/>
                </a:lnTo>
                <a:lnTo>
                  <a:pt x="133337" y="144526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78377" y="4572380"/>
            <a:ext cx="517525" cy="561340"/>
          </a:xfrm>
          <a:custGeom>
            <a:avLst/>
            <a:gdLst/>
            <a:ahLst/>
            <a:cxnLst/>
            <a:rect l="l" t="t" r="r" b="b"/>
            <a:pathLst>
              <a:path w="517525" h="561339">
                <a:moveTo>
                  <a:pt x="517398" y="0"/>
                </a:moveTo>
                <a:lnTo>
                  <a:pt x="384060" y="144526"/>
                </a:lnTo>
                <a:lnTo>
                  <a:pt x="384060" y="427494"/>
                </a:lnTo>
                <a:lnTo>
                  <a:pt x="123012" y="427494"/>
                </a:lnTo>
                <a:lnTo>
                  <a:pt x="0" y="560832"/>
                </a:lnTo>
                <a:lnTo>
                  <a:pt x="517398" y="560832"/>
                </a:lnTo>
                <a:lnTo>
                  <a:pt x="51739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738122" y="1786127"/>
            <a:ext cx="6685915" cy="2165350"/>
            <a:chOff x="1738122" y="1786127"/>
            <a:chExt cx="6685915" cy="2165350"/>
          </a:xfrm>
        </p:grpSpPr>
        <p:sp>
          <p:nvSpPr>
            <p:cNvPr id="12" name="object 12"/>
            <p:cNvSpPr/>
            <p:nvPr/>
          </p:nvSpPr>
          <p:spPr>
            <a:xfrm>
              <a:off x="1747647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0" y="0"/>
                  </a:lnTo>
                  <a:lnTo>
                    <a:pt x="0" y="561594"/>
                  </a:lnTo>
                  <a:lnTo>
                    <a:pt x="133337" y="416864"/>
                  </a:lnTo>
                  <a:lnTo>
                    <a:pt x="133337" y="133337"/>
                  </a:lnTo>
                  <a:lnTo>
                    <a:pt x="394563" y="133337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47647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0" y="0"/>
                  </a:moveTo>
                  <a:lnTo>
                    <a:pt x="517398" y="0"/>
                  </a:lnTo>
                  <a:lnTo>
                    <a:pt x="394563" y="133337"/>
                  </a:lnTo>
                  <a:lnTo>
                    <a:pt x="133337" y="133337"/>
                  </a:lnTo>
                  <a:lnTo>
                    <a:pt x="133337" y="416864"/>
                  </a:lnTo>
                  <a:lnTo>
                    <a:pt x="0" y="56159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778376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0" y="0"/>
                  </a:lnTo>
                  <a:lnTo>
                    <a:pt x="122834" y="133337"/>
                  </a:lnTo>
                  <a:lnTo>
                    <a:pt x="384060" y="133337"/>
                  </a:lnTo>
                  <a:lnTo>
                    <a:pt x="384060" y="416864"/>
                  </a:lnTo>
                  <a:lnTo>
                    <a:pt x="517398" y="56159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78376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517398" y="561594"/>
                  </a:lnTo>
                  <a:lnTo>
                    <a:pt x="384060" y="416864"/>
                  </a:lnTo>
                  <a:lnTo>
                    <a:pt x="384060" y="133337"/>
                  </a:lnTo>
                  <a:lnTo>
                    <a:pt x="122834" y="133337"/>
                  </a:lnTo>
                  <a:lnTo>
                    <a:pt x="0" y="0"/>
                  </a:lnTo>
                  <a:lnTo>
                    <a:pt x="517398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3780" y="1795652"/>
              <a:ext cx="2080260" cy="193928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343780" y="1795652"/>
              <a:ext cx="2080260" cy="1939289"/>
            </a:xfrm>
            <a:custGeom>
              <a:avLst/>
              <a:gdLst/>
              <a:ahLst/>
              <a:cxnLst/>
              <a:rect l="l" t="t" r="r" b="b"/>
              <a:pathLst>
                <a:path w="2080260" h="1939289">
                  <a:moveTo>
                    <a:pt x="0" y="0"/>
                  </a:moveTo>
                  <a:lnTo>
                    <a:pt x="2080260" y="0"/>
                  </a:lnTo>
                  <a:lnTo>
                    <a:pt x="2080260" y="1939289"/>
                  </a:lnTo>
                  <a:lnTo>
                    <a:pt x="0" y="1939289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7238" y="2937510"/>
              <a:ext cx="1566671" cy="65684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203539" y="2881259"/>
            <a:ext cx="2851785" cy="230886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sz="2400" b="1" spc="-10" dirty="0">
                <a:solidFill>
                  <a:srgbClr val="001F5F"/>
                </a:solidFill>
                <a:latin typeface="Trebuchet MS"/>
                <a:cs typeface="Trebuchet MS"/>
              </a:rPr>
              <a:t>ПРАВДА</a:t>
            </a:r>
            <a:endParaRPr sz="2400">
              <a:latin typeface="Trebuchet MS"/>
              <a:cs typeface="Trebuchet MS"/>
            </a:endParaRPr>
          </a:p>
          <a:p>
            <a:pPr marL="48895" marR="42545" algn="ctr">
              <a:lnSpc>
                <a:spcPts val="1880"/>
              </a:lnSpc>
              <a:spcBef>
                <a:spcPts val="1000"/>
              </a:spcBef>
            </a:pPr>
            <a:r>
              <a:rPr sz="1800" dirty="0">
                <a:latin typeface="Trebuchet MS"/>
                <a:cs typeface="Trebuchet MS"/>
              </a:rPr>
              <a:t>Регулярные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кроводачи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не </a:t>
            </a:r>
            <a:r>
              <a:rPr sz="1800" dirty="0">
                <a:latin typeface="Trebuchet MS"/>
                <a:cs typeface="Trebuchet MS"/>
              </a:rPr>
              <a:t>заставляют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организм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ts val="1730"/>
              </a:lnSpc>
            </a:pPr>
            <a:r>
              <a:rPr sz="1800" dirty="0">
                <a:latin typeface="Trebuchet MS"/>
                <a:cs typeface="Trebuchet MS"/>
              </a:rPr>
              <a:t>«вырабатывать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больше</a:t>
            </a:r>
            <a:endParaRPr sz="1800">
              <a:latin typeface="Trebuchet MS"/>
              <a:cs typeface="Trebuchet MS"/>
            </a:endParaRPr>
          </a:p>
          <a:p>
            <a:pPr marL="12065" marR="5080" algn="ctr">
              <a:lnSpc>
                <a:spcPct val="87000"/>
              </a:lnSpc>
              <a:spcBef>
                <a:spcPts val="145"/>
              </a:spcBef>
            </a:pPr>
            <a:r>
              <a:rPr sz="1800" dirty="0">
                <a:latin typeface="Trebuchet MS"/>
                <a:cs typeface="Trebuchet MS"/>
              </a:rPr>
              <a:t>крови»,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зато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приучают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его </a:t>
            </a:r>
            <a:r>
              <a:rPr sz="1800" spc="-10" dirty="0">
                <a:latin typeface="Trebuchet MS"/>
                <a:cs typeface="Trebuchet MS"/>
              </a:rPr>
              <a:t>быстрее </a:t>
            </a:r>
            <a:r>
              <a:rPr sz="1800" dirty="0">
                <a:latin typeface="Trebuchet MS"/>
                <a:cs typeface="Trebuchet MS"/>
              </a:rPr>
              <a:t>восстанавливаться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после кровопотери.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930646" y="3348228"/>
            <a:ext cx="536575" cy="535940"/>
            <a:chOff x="5930646" y="3348228"/>
            <a:chExt cx="536575" cy="535940"/>
          </a:xfrm>
        </p:grpSpPr>
        <p:sp>
          <p:nvSpPr>
            <p:cNvPr id="21" name="object 21"/>
            <p:cNvSpPr/>
            <p:nvPr/>
          </p:nvSpPr>
          <p:spPr>
            <a:xfrm>
              <a:off x="5940171" y="3357753"/>
              <a:ext cx="517525" cy="516890"/>
            </a:xfrm>
            <a:custGeom>
              <a:avLst/>
              <a:gdLst/>
              <a:ahLst/>
              <a:cxnLst/>
              <a:rect l="l" t="t" r="r" b="b"/>
              <a:pathLst>
                <a:path w="517525" h="516889">
                  <a:moveTo>
                    <a:pt x="517398" y="0"/>
                  </a:moveTo>
                  <a:lnTo>
                    <a:pt x="0" y="0"/>
                  </a:lnTo>
                  <a:lnTo>
                    <a:pt x="0" y="516636"/>
                  </a:lnTo>
                  <a:lnTo>
                    <a:pt x="133134" y="383692"/>
                  </a:lnTo>
                  <a:lnTo>
                    <a:pt x="133134" y="133134"/>
                  </a:lnTo>
                  <a:lnTo>
                    <a:pt x="384060" y="13313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40171" y="3357753"/>
              <a:ext cx="517525" cy="516890"/>
            </a:xfrm>
            <a:custGeom>
              <a:avLst/>
              <a:gdLst/>
              <a:ahLst/>
              <a:cxnLst/>
              <a:rect l="l" t="t" r="r" b="b"/>
              <a:pathLst>
                <a:path w="517525" h="516889">
                  <a:moveTo>
                    <a:pt x="0" y="0"/>
                  </a:moveTo>
                  <a:lnTo>
                    <a:pt x="517398" y="0"/>
                  </a:lnTo>
                  <a:lnTo>
                    <a:pt x="384060" y="133134"/>
                  </a:lnTo>
                  <a:lnTo>
                    <a:pt x="133134" y="133134"/>
                  </a:lnTo>
                  <a:lnTo>
                    <a:pt x="133134" y="383692"/>
                  </a:lnTo>
                  <a:lnTo>
                    <a:pt x="0" y="51663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8616311" y="3357756"/>
            <a:ext cx="517525" cy="516890"/>
          </a:xfrm>
          <a:custGeom>
            <a:avLst/>
            <a:gdLst/>
            <a:ahLst/>
            <a:cxnLst/>
            <a:rect l="l" t="t" r="r" b="b"/>
            <a:pathLst>
              <a:path w="517525" h="516889">
                <a:moveTo>
                  <a:pt x="517398" y="0"/>
                </a:moveTo>
                <a:lnTo>
                  <a:pt x="0" y="0"/>
                </a:lnTo>
                <a:lnTo>
                  <a:pt x="133337" y="133134"/>
                </a:lnTo>
                <a:lnTo>
                  <a:pt x="384263" y="133134"/>
                </a:lnTo>
                <a:lnTo>
                  <a:pt x="384263" y="383692"/>
                </a:lnTo>
                <a:lnTo>
                  <a:pt x="517398" y="516636"/>
                </a:lnTo>
                <a:lnTo>
                  <a:pt x="51739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40171" y="4581525"/>
            <a:ext cx="517525" cy="517525"/>
          </a:xfrm>
          <a:custGeom>
            <a:avLst/>
            <a:gdLst/>
            <a:ahLst/>
            <a:cxnLst/>
            <a:rect l="l" t="t" r="r" b="b"/>
            <a:pathLst>
              <a:path w="517525" h="517525">
                <a:moveTo>
                  <a:pt x="0" y="0"/>
                </a:moveTo>
                <a:lnTo>
                  <a:pt x="0" y="517398"/>
                </a:lnTo>
                <a:lnTo>
                  <a:pt x="517398" y="517398"/>
                </a:lnTo>
                <a:lnTo>
                  <a:pt x="384060" y="384060"/>
                </a:lnTo>
                <a:lnTo>
                  <a:pt x="133337" y="384060"/>
                </a:lnTo>
                <a:lnTo>
                  <a:pt x="133337" y="133337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27738" y="4581894"/>
            <a:ext cx="516255" cy="517525"/>
          </a:xfrm>
          <a:custGeom>
            <a:avLst/>
            <a:gdLst/>
            <a:ahLst/>
            <a:cxnLst/>
            <a:rect l="l" t="t" r="r" b="b"/>
            <a:pathLst>
              <a:path w="516254" h="517525">
                <a:moveTo>
                  <a:pt x="516255" y="0"/>
                </a:moveTo>
                <a:lnTo>
                  <a:pt x="383501" y="132969"/>
                </a:lnTo>
                <a:lnTo>
                  <a:pt x="383501" y="383895"/>
                </a:lnTo>
                <a:lnTo>
                  <a:pt x="132943" y="383895"/>
                </a:lnTo>
                <a:lnTo>
                  <a:pt x="0" y="517029"/>
                </a:lnTo>
                <a:lnTo>
                  <a:pt x="516255" y="517029"/>
                </a:lnTo>
                <a:lnTo>
                  <a:pt x="51625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761" y="760476"/>
            <a:ext cx="6911339" cy="11186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534" rIns="0" bIns="0" rtlCol="0">
            <a:spAutoFit/>
          </a:bodyPr>
          <a:lstStyle/>
          <a:p>
            <a:pPr marL="763905">
              <a:lnSpc>
                <a:spcPct val="100000"/>
              </a:lnSpc>
              <a:spcBef>
                <a:spcPts val="100"/>
              </a:spcBef>
            </a:pPr>
            <a:r>
              <a:rPr dirty="0"/>
              <a:t>Мифы</a:t>
            </a:r>
            <a:r>
              <a:rPr spc="-30" dirty="0"/>
              <a:t> </a:t>
            </a:r>
            <a:r>
              <a:rPr dirty="0"/>
              <a:t>о</a:t>
            </a:r>
            <a:r>
              <a:rPr spc="-30" dirty="0"/>
              <a:t> </a:t>
            </a:r>
            <a:r>
              <a:rPr dirty="0"/>
              <a:t>донорстве</a:t>
            </a:r>
            <a:r>
              <a:rPr spc="-35" dirty="0"/>
              <a:t> </a:t>
            </a:r>
            <a:r>
              <a:rPr spc="-10" dirty="0"/>
              <a:t>крови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6669" y="1754885"/>
            <a:ext cx="3718560" cy="2223770"/>
            <a:chOff x="26669" y="1754885"/>
            <a:chExt cx="3718560" cy="22237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94" y="1764410"/>
              <a:ext cx="2078723" cy="194690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194" y="1764410"/>
              <a:ext cx="2078989" cy="1946910"/>
            </a:xfrm>
            <a:custGeom>
              <a:avLst/>
              <a:gdLst/>
              <a:ahLst/>
              <a:cxnLst/>
              <a:rect l="l" t="t" r="r" b="b"/>
              <a:pathLst>
                <a:path w="2078989" h="1946910">
                  <a:moveTo>
                    <a:pt x="0" y="0"/>
                  </a:moveTo>
                  <a:lnTo>
                    <a:pt x="2078736" y="0"/>
                  </a:lnTo>
                  <a:lnTo>
                    <a:pt x="2078736" y="1946910"/>
                  </a:lnTo>
                  <a:lnTo>
                    <a:pt x="0" y="194691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97786" y="3321558"/>
              <a:ext cx="1647443" cy="65684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555565" y="3265544"/>
            <a:ext cx="2709545" cy="159258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725805">
              <a:lnSpc>
                <a:spcPct val="100000"/>
              </a:lnSpc>
              <a:spcBef>
                <a:spcPts val="1040"/>
              </a:spcBef>
            </a:pPr>
            <a:r>
              <a:rPr sz="2400" b="1" dirty="0">
                <a:solidFill>
                  <a:srgbClr val="001F5F"/>
                </a:solidFill>
                <a:latin typeface="Trebuchet MS"/>
                <a:cs typeface="Trebuchet MS"/>
              </a:rPr>
              <a:t>МИФ</a:t>
            </a:r>
            <a:r>
              <a:rPr sz="2400" b="1" spc="-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Trebuchet MS"/>
                <a:cs typeface="Trebuchet MS"/>
              </a:rPr>
              <a:t>№7</a:t>
            </a:r>
            <a:endParaRPr sz="2400">
              <a:latin typeface="Trebuchet MS"/>
              <a:cs typeface="Trebuchet MS"/>
            </a:endParaRPr>
          </a:p>
          <a:p>
            <a:pPr marL="29209" marR="5080" indent="-17145" algn="just">
              <a:lnSpc>
                <a:spcPct val="87100"/>
              </a:lnSpc>
              <a:spcBef>
                <a:spcPts val="990"/>
              </a:spcBef>
            </a:pPr>
            <a:r>
              <a:rPr sz="1800" dirty="0">
                <a:latin typeface="Trebuchet MS"/>
                <a:cs typeface="Trebuchet MS"/>
              </a:rPr>
              <a:t>Я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готов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сдать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кровь,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но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в </a:t>
            </a:r>
            <a:r>
              <a:rPr sz="1800" dirty="0">
                <a:latin typeface="Trebuchet MS"/>
                <a:cs typeface="Trebuchet MS"/>
              </a:rPr>
              <a:t>экстремальном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случае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— </a:t>
            </a:r>
            <a:r>
              <a:rPr sz="1800" dirty="0">
                <a:latin typeface="Trebuchet MS"/>
                <a:cs typeface="Trebuchet MS"/>
              </a:rPr>
              <a:t>если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произойдет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теракт, </a:t>
            </a:r>
            <a:r>
              <a:rPr sz="1800" dirty="0">
                <a:latin typeface="Trebuchet MS"/>
                <a:cs typeface="Trebuchet MS"/>
              </a:rPr>
              <a:t>авиакатастрофа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и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пр.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20392" y="4440554"/>
            <a:ext cx="635635" cy="573405"/>
          </a:xfrm>
          <a:custGeom>
            <a:avLst/>
            <a:gdLst/>
            <a:ahLst/>
            <a:cxnLst/>
            <a:rect l="l" t="t" r="r" b="b"/>
            <a:pathLst>
              <a:path w="635635" h="573404">
                <a:moveTo>
                  <a:pt x="0" y="0"/>
                </a:moveTo>
                <a:lnTo>
                  <a:pt x="0" y="573024"/>
                </a:lnTo>
                <a:lnTo>
                  <a:pt x="635508" y="573024"/>
                </a:lnTo>
                <a:lnTo>
                  <a:pt x="471741" y="425361"/>
                </a:lnTo>
                <a:lnTo>
                  <a:pt x="147662" y="425361"/>
                </a:lnTo>
                <a:lnTo>
                  <a:pt x="147662" y="133146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48062" y="4456557"/>
            <a:ext cx="499745" cy="541020"/>
          </a:xfrm>
          <a:custGeom>
            <a:avLst/>
            <a:gdLst/>
            <a:ahLst/>
            <a:cxnLst/>
            <a:rect l="l" t="t" r="r" b="b"/>
            <a:pathLst>
              <a:path w="499745" h="541020">
                <a:moveTo>
                  <a:pt x="499122" y="0"/>
                </a:moveTo>
                <a:lnTo>
                  <a:pt x="370497" y="139420"/>
                </a:lnTo>
                <a:lnTo>
                  <a:pt x="370497" y="412394"/>
                </a:lnTo>
                <a:lnTo>
                  <a:pt x="118668" y="412394"/>
                </a:lnTo>
                <a:lnTo>
                  <a:pt x="0" y="541020"/>
                </a:lnTo>
                <a:lnTo>
                  <a:pt x="499122" y="541020"/>
                </a:lnTo>
                <a:lnTo>
                  <a:pt x="49912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679448" y="1847850"/>
            <a:ext cx="6797040" cy="2009139"/>
            <a:chOff x="1679448" y="1847850"/>
            <a:chExt cx="6797040" cy="2009139"/>
          </a:xfrm>
        </p:grpSpPr>
        <p:sp>
          <p:nvSpPr>
            <p:cNvPr id="12" name="object 12"/>
            <p:cNvSpPr/>
            <p:nvPr/>
          </p:nvSpPr>
          <p:spPr>
            <a:xfrm>
              <a:off x="1688973" y="3305936"/>
              <a:ext cx="498475" cy="541020"/>
            </a:xfrm>
            <a:custGeom>
              <a:avLst/>
              <a:gdLst/>
              <a:ahLst/>
              <a:cxnLst/>
              <a:rect l="l" t="t" r="r" b="b"/>
              <a:pathLst>
                <a:path w="498475" h="541020">
                  <a:moveTo>
                    <a:pt x="498348" y="0"/>
                  </a:moveTo>
                  <a:lnTo>
                    <a:pt x="0" y="0"/>
                  </a:lnTo>
                  <a:lnTo>
                    <a:pt x="0" y="541020"/>
                  </a:lnTo>
                  <a:lnTo>
                    <a:pt x="128422" y="401599"/>
                  </a:lnTo>
                  <a:lnTo>
                    <a:pt x="128422" y="128422"/>
                  </a:lnTo>
                  <a:lnTo>
                    <a:pt x="380047" y="128422"/>
                  </a:lnTo>
                  <a:lnTo>
                    <a:pt x="49834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88973" y="3305936"/>
              <a:ext cx="498475" cy="541020"/>
            </a:xfrm>
            <a:custGeom>
              <a:avLst/>
              <a:gdLst/>
              <a:ahLst/>
              <a:cxnLst/>
              <a:rect l="l" t="t" r="r" b="b"/>
              <a:pathLst>
                <a:path w="498475" h="541020">
                  <a:moveTo>
                    <a:pt x="0" y="0"/>
                  </a:moveTo>
                  <a:lnTo>
                    <a:pt x="498348" y="0"/>
                  </a:lnTo>
                  <a:lnTo>
                    <a:pt x="380047" y="128422"/>
                  </a:lnTo>
                  <a:lnTo>
                    <a:pt x="128422" y="128422"/>
                  </a:lnTo>
                  <a:lnTo>
                    <a:pt x="128422" y="401599"/>
                  </a:lnTo>
                  <a:lnTo>
                    <a:pt x="0" y="54102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48062" y="3305936"/>
              <a:ext cx="499745" cy="541020"/>
            </a:xfrm>
            <a:custGeom>
              <a:avLst/>
              <a:gdLst/>
              <a:ahLst/>
              <a:cxnLst/>
              <a:rect l="l" t="t" r="r" b="b"/>
              <a:pathLst>
                <a:path w="499745" h="541020">
                  <a:moveTo>
                    <a:pt x="499122" y="0"/>
                  </a:moveTo>
                  <a:lnTo>
                    <a:pt x="0" y="0"/>
                  </a:lnTo>
                  <a:lnTo>
                    <a:pt x="118668" y="128625"/>
                  </a:lnTo>
                  <a:lnTo>
                    <a:pt x="370497" y="128625"/>
                  </a:lnTo>
                  <a:lnTo>
                    <a:pt x="370497" y="401599"/>
                  </a:lnTo>
                  <a:lnTo>
                    <a:pt x="499122" y="541020"/>
                  </a:lnTo>
                  <a:lnTo>
                    <a:pt x="499122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648062" y="3305936"/>
              <a:ext cx="499745" cy="541020"/>
            </a:xfrm>
            <a:custGeom>
              <a:avLst/>
              <a:gdLst/>
              <a:ahLst/>
              <a:cxnLst/>
              <a:rect l="l" t="t" r="r" b="b"/>
              <a:pathLst>
                <a:path w="499745" h="541020">
                  <a:moveTo>
                    <a:pt x="499122" y="0"/>
                  </a:moveTo>
                  <a:lnTo>
                    <a:pt x="499122" y="541020"/>
                  </a:lnTo>
                  <a:lnTo>
                    <a:pt x="370497" y="401599"/>
                  </a:lnTo>
                  <a:lnTo>
                    <a:pt x="370497" y="128625"/>
                  </a:lnTo>
                  <a:lnTo>
                    <a:pt x="118668" y="128625"/>
                  </a:lnTo>
                  <a:lnTo>
                    <a:pt x="0" y="0"/>
                  </a:lnTo>
                  <a:lnTo>
                    <a:pt x="499122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10658" y="1857375"/>
              <a:ext cx="2007869" cy="187223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510658" y="1857375"/>
              <a:ext cx="2007870" cy="1872614"/>
            </a:xfrm>
            <a:custGeom>
              <a:avLst/>
              <a:gdLst/>
              <a:ahLst/>
              <a:cxnLst/>
              <a:rect l="l" t="t" r="r" b="b"/>
              <a:pathLst>
                <a:path w="2007870" h="1872614">
                  <a:moveTo>
                    <a:pt x="0" y="0"/>
                  </a:moveTo>
                  <a:lnTo>
                    <a:pt x="2007869" y="0"/>
                  </a:lnTo>
                  <a:lnTo>
                    <a:pt x="2007869" y="1872233"/>
                  </a:lnTo>
                  <a:lnTo>
                    <a:pt x="0" y="187223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09816" y="3156966"/>
              <a:ext cx="1566671" cy="65684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359147" y="3100824"/>
            <a:ext cx="2645410" cy="1831339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sz="2400" b="1" spc="-10" dirty="0">
                <a:solidFill>
                  <a:srgbClr val="001F5F"/>
                </a:solidFill>
                <a:latin typeface="Trebuchet MS"/>
                <a:cs typeface="Trebuchet MS"/>
              </a:rPr>
              <a:t>ПРАВДА</a:t>
            </a:r>
            <a:endParaRPr sz="2400">
              <a:latin typeface="Trebuchet MS"/>
              <a:cs typeface="Trebuchet MS"/>
            </a:endParaRPr>
          </a:p>
          <a:p>
            <a:pPr marL="12065" marR="5080" indent="-1270" algn="ctr">
              <a:lnSpc>
                <a:spcPct val="87100"/>
              </a:lnSpc>
              <a:spcBef>
                <a:spcPts val="985"/>
              </a:spcBef>
            </a:pPr>
            <a:r>
              <a:rPr sz="1800" dirty="0">
                <a:latin typeface="Trebuchet MS"/>
                <a:cs typeface="Trebuchet MS"/>
              </a:rPr>
              <a:t>В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любую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минуту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и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в </a:t>
            </a:r>
            <a:r>
              <a:rPr sz="1800" dirty="0">
                <a:latin typeface="Trebuchet MS"/>
                <a:cs typeface="Trebuchet MS"/>
              </a:rPr>
              <a:t>любом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месте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может </a:t>
            </a:r>
            <a:r>
              <a:rPr sz="1800" dirty="0">
                <a:latin typeface="Trebuchet MS"/>
                <a:cs typeface="Trebuchet MS"/>
              </a:rPr>
              <a:t>произойти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несчастное </a:t>
            </a:r>
            <a:r>
              <a:rPr sz="1800" dirty="0">
                <a:latin typeface="Trebuchet MS"/>
                <a:cs typeface="Trebuchet MS"/>
              </a:rPr>
              <a:t>происшествие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с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потерей </a:t>
            </a:r>
            <a:r>
              <a:rPr sz="1800" dirty="0">
                <a:latin typeface="Trebuchet MS"/>
                <a:cs typeface="Trebuchet MS"/>
              </a:rPr>
              <a:t>крови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у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пострадавших.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042659" y="3355085"/>
            <a:ext cx="517525" cy="518159"/>
            <a:chOff x="6042659" y="3355085"/>
            <a:chExt cx="517525" cy="518159"/>
          </a:xfrm>
        </p:grpSpPr>
        <p:sp>
          <p:nvSpPr>
            <p:cNvPr id="21" name="object 21"/>
            <p:cNvSpPr/>
            <p:nvPr/>
          </p:nvSpPr>
          <p:spPr>
            <a:xfrm>
              <a:off x="6052184" y="3364610"/>
              <a:ext cx="498475" cy="499109"/>
            </a:xfrm>
            <a:custGeom>
              <a:avLst/>
              <a:gdLst/>
              <a:ahLst/>
              <a:cxnLst/>
              <a:rect l="l" t="t" r="r" b="b"/>
              <a:pathLst>
                <a:path w="498475" h="499110">
                  <a:moveTo>
                    <a:pt x="498348" y="0"/>
                  </a:moveTo>
                  <a:lnTo>
                    <a:pt x="0" y="0"/>
                  </a:lnTo>
                  <a:lnTo>
                    <a:pt x="0" y="499109"/>
                  </a:lnTo>
                  <a:lnTo>
                    <a:pt x="128422" y="370484"/>
                  </a:lnTo>
                  <a:lnTo>
                    <a:pt x="128422" y="128422"/>
                  </a:lnTo>
                  <a:lnTo>
                    <a:pt x="370116" y="128422"/>
                  </a:lnTo>
                  <a:lnTo>
                    <a:pt x="49834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52184" y="3364610"/>
              <a:ext cx="498475" cy="499109"/>
            </a:xfrm>
            <a:custGeom>
              <a:avLst/>
              <a:gdLst/>
              <a:ahLst/>
              <a:cxnLst/>
              <a:rect l="l" t="t" r="r" b="b"/>
              <a:pathLst>
                <a:path w="498475" h="499110">
                  <a:moveTo>
                    <a:pt x="0" y="0"/>
                  </a:moveTo>
                  <a:lnTo>
                    <a:pt x="498348" y="0"/>
                  </a:lnTo>
                  <a:lnTo>
                    <a:pt x="370116" y="128422"/>
                  </a:lnTo>
                  <a:lnTo>
                    <a:pt x="128422" y="128422"/>
                  </a:lnTo>
                  <a:lnTo>
                    <a:pt x="128422" y="370484"/>
                  </a:lnTo>
                  <a:lnTo>
                    <a:pt x="0" y="49910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8634599" y="3364614"/>
            <a:ext cx="498475" cy="499109"/>
          </a:xfrm>
          <a:custGeom>
            <a:avLst/>
            <a:gdLst/>
            <a:ahLst/>
            <a:cxnLst/>
            <a:rect l="l" t="t" r="r" b="b"/>
            <a:pathLst>
              <a:path w="498475" h="499110">
                <a:moveTo>
                  <a:pt x="498348" y="0"/>
                </a:moveTo>
                <a:lnTo>
                  <a:pt x="0" y="0"/>
                </a:lnTo>
                <a:lnTo>
                  <a:pt x="128231" y="128422"/>
                </a:lnTo>
                <a:lnTo>
                  <a:pt x="369925" y="128422"/>
                </a:lnTo>
                <a:lnTo>
                  <a:pt x="369925" y="370484"/>
                </a:lnTo>
                <a:lnTo>
                  <a:pt x="498348" y="499097"/>
                </a:lnTo>
                <a:lnTo>
                  <a:pt x="49834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52184" y="4546472"/>
            <a:ext cx="498475" cy="499109"/>
          </a:xfrm>
          <a:custGeom>
            <a:avLst/>
            <a:gdLst/>
            <a:ahLst/>
            <a:cxnLst/>
            <a:rect l="l" t="t" r="r" b="b"/>
            <a:pathLst>
              <a:path w="498475" h="499110">
                <a:moveTo>
                  <a:pt x="0" y="0"/>
                </a:moveTo>
                <a:lnTo>
                  <a:pt x="0" y="499109"/>
                </a:lnTo>
                <a:lnTo>
                  <a:pt x="498348" y="499109"/>
                </a:lnTo>
                <a:lnTo>
                  <a:pt x="370116" y="370687"/>
                </a:lnTo>
                <a:lnTo>
                  <a:pt x="128422" y="370687"/>
                </a:lnTo>
                <a:lnTo>
                  <a:pt x="128422" y="128625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44504" y="4546472"/>
            <a:ext cx="499745" cy="499109"/>
          </a:xfrm>
          <a:custGeom>
            <a:avLst/>
            <a:gdLst/>
            <a:ahLst/>
            <a:cxnLst/>
            <a:rect l="l" t="t" r="r" b="b"/>
            <a:pathLst>
              <a:path w="499745" h="499110">
                <a:moveTo>
                  <a:pt x="499122" y="0"/>
                </a:moveTo>
                <a:lnTo>
                  <a:pt x="370497" y="128625"/>
                </a:lnTo>
                <a:lnTo>
                  <a:pt x="370497" y="370484"/>
                </a:lnTo>
                <a:lnTo>
                  <a:pt x="128625" y="370484"/>
                </a:lnTo>
                <a:lnTo>
                  <a:pt x="0" y="499109"/>
                </a:lnTo>
                <a:lnTo>
                  <a:pt x="499122" y="499109"/>
                </a:lnTo>
                <a:lnTo>
                  <a:pt x="49912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761" y="760476"/>
            <a:ext cx="6911339" cy="11186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534" rIns="0" bIns="0" rtlCol="0">
            <a:spAutoFit/>
          </a:bodyPr>
          <a:lstStyle/>
          <a:p>
            <a:pPr marL="763905">
              <a:lnSpc>
                <a:spcPct val="100000"/>
              </a:lnSpc>
              <a:spcBef>
                <a:spcPts val="100"/>
              </a:spcBef>
            </a:pPr>
            <a:r>
              <a:rPr dirty="0"/>
              <a:t>Мифы</a:t>
            </a:r>
            <a:r>
              <a:rPr spc="-30" dirty="0"/>
              <a:t> </a:t>
            </a:r>
            <a:r>
              <a:rPr dirty="0"/>
              <a:t>о</a:t>
            </a:r>
            <a:r>
              <a:rPr spc="-30" dirty="0"/>
              <a:t> </a:t>
            </a:r>
            <a:r>
              <a:rPr dirty="0"/>
              <a:t>донорстве</a:t>
            </a:r>
            <a:r>
              <a:rPr spc="-35" dirty="0"/>
              <a:t> </a:t>
            </a:r>
            <a:r>
              <a:rPr spc="-10" dirty="0"/>
              <a:t>крови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6669" y="1773935"/>
            <a:ext cx="3823335" cy="2548255"/>
            <a:chOff x="26669" y="1773935"/>
            <a:chExt cx="3823335" cy="25482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94" y="1783460"/>
              <a:ext cx="2154161" cy="201701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194" y="1783460"/>
              <a:ext cx="2154555" cy="2017395"/>
            </a:xfrm>
            <a:custGeom>
              <a:avLst/>
              <a:gdLst/>
              <a:ahLst/>
              <a:cxnLst/>
              <a:rect l="l" t="t" r="r" b="b"/>
              <a:pathLst>
                <a:path w="2154555" h="2017395">
                  <a:moveTo>
                    <a:pt x="0" y="0"/>
                  </a:moveTo>
                  <a:lnTo>
                    <a:pt x="2154174" y="0"/>
                  </a:lnTo>
                  <a:lnTo>
                    <a:pt x="2154174" y="2017014"/>
                  </a:lnTo>
                  <a:lnTo>
                    <a:pt x="0" y="201701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2180" y="3665220"/>
              <a:ext cx="1647443" cy="65684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304216" y="3609440"/>
            <a:ext cx="1418590" cy="111506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040"/>
              </a:spcBef>
            </a:pPr>
            <a:r>
              <a:rPr sz="2400" b="1" dirty="0">
                <a:solidFill>
                  <a:srgbClr val="001F5F"/>
                </a:solidFill>
                <a:latin typeface="Trebuchet MS"/>
                <a:cs typeface="Trebuchet MS"/>
              </a:rPr>
              <a:t>МИФ</a:t>
            </a:r>
            <a:r>
              <a:rPr sz="2400" b="1" spc="-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b="1" spc="-25" dirty="0">
                <a:solidFill>
                  <a:srgbClr val="001F5F"/>
                </a:solidFill>
                <a:latin typeface="Trebuchet MS"/>
                <a:cs typeface="Trebuchet MS"/>
              </a:rPr>
              <a:t>№8</a:t>
            </a:r>
            <a:endParaRPr sz="2400">
              <a:latin typeface="Trebuchet MS"/>
              <a:cs typeface="Trebuchet MS"/>
            </a:endParaRPr>
          </a:p>
          <a:p>
            <a:pPr marL="143510" marR="5080" indent="-131445">
              <a:lnSpc>
                <a:spcPts val="1880"/>
              </a:lnSpc>
              <a:spcBef>
                <a:spcPts val="1005"/>
              </a:spcBef>
            </a:pPr>
            <a:r>
              <a:rPr sz="1800" dirty="0">
                <a:solidFill>
                  <a:srgbClr val="FF0000"/>
                </a:solidFill>
                <a:latin typeface="Trebuchet MS"/>
                <a:cs typeface="Trebuchet MS"/>
              </a:rPr>
              <a:t>«Меня</a:t>
            </a:r>
            <a:r>
              <a:rPr sz="1800" spc="-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0000"/>
                </a:solidFill>
                <a:latin typeface="Trebuchet MS"/>
                <a:cs typeface="Trebuchet MS"/>
              </a:rPr>
              <a:t>это</a:t>
            </a:r>
            <a:r>
              <a:rPr sz="1800" spc="-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Trebuchet MS"/>
                <a:cs typeface="Trebuchet MS"/>
              </a:rPr>
              <a:t>не </a:t>
            </a:r>
            <a:r>
              <a:rPr sz="1800" spc="-10" dirty="0">
                <a:solidFill>
                  <a:srgbClr val="FF0000"/>
                </a:solidFill>
                <a:latin typeface="Trebuchet MS"/>
                <a:cs typeface="Trebuchet MS"/>
              </a:rPr>
              <a:t>касается».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738122" y="1786127"/>
            <a:ext cx="6685915" cy="2166620"/>
            <a:chOff x="1738122" y="1786127"/>
            <a:chExt cx="6685915" cy="2166620"/>
          </a:xfrm>
        </p:grpSpPr>
        <p:sp>
          <p:nvSpPr>
            <p:cNvPr id="10" name="object 10"/>
            <p:cNvSpPr/>
            <p:nvPr/>
          </p:nvSpPr>
          <p:spPr>
            <a:xfrm>
              <a:off x="1747647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0" y="0"/>
                  </a:lnTo>
                  <a:lnTo>
                    <a:pt x="0" y="561594"/>
                  </a:lnTo>
                  <a:lnTo>
                    <a:pt x="133337" y="416864"/>
                  </a:lnTo>
                  <a:lnTo>
                    <a:pt x="133337" y="133337"/>
                  </a:lnTo>
                  <a:lnTo>
                    <a:pt x="394563" y="133337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47647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0" y="0"/>
                  </a:moveTo>
                  <a:lnTo>
                    <a:pt x="517398" y="0"/>
                  </a:lnTo>
                  <a:lnTo>
                    <a:pt x="394563" y="133337"/>
                  </a:lnTo>
                  <a:lnTo>
                    <a:pt x="133337" y="133337"/>
                  </a:lnTo>
                  <a:lnTo>
                    <a:pt x="133337" y="416864"/>
                  </a:lnTo>
                  <a:lnTo>
                    <a:pt x="0" y="56159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78376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0" y="0"/>
                  </a:lnTo>
                  <a:lnTo>
                    <a:pt x="122834" y="133337"/>
                  </a:lnTo>
                  <a:lnTo>
                    <a:pt x="384060" y="133337"/>
                  </a:lnTo>
                  <a:lnTo>
                    <a:pt x="384060" y="416864"/>
                  </a:lnTo>
                  <a:lnTo>
                    <a:pt x="517398" y="56159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778376" y="3379850"/>
              <a:ext cx="517525" cy="561975"/>
            </a:xfrm>
            <a:custGeom>
              <a:avLst/>
              <a:gdLst/>
              <a:ahLst/>
              <a:cxnLst/>
              <a:rect l="l" t="t" r="r" b="b"/>
              <a:pathLst>
                <a:path w="517525" h="561975">
                  <a:moveTo>
                    <a:pt x="517398" y="0"/>
                  </a:moveTo>
                  <a:lnTo>
                    <a:pt x="517398" y="561594"/>
                  </a:lnTo>
                  <a:lnTo>
                    <a:pt x="384060" y="416864"/>
                  </a:lnTo>
                  <a:lnTo>
                    <a:pt x="384060" y="133337"/>
                  </a:lnTo>
                  <a:lnTo>
                    <a:pt x="122834" y="133337"/>
                  </a:lnTo>
                  <a:lnTo>
                    <a:pt x="0" y="0"/>
                  </a:lnTo>
                  <a:lnTo>
                    <a:pt x="517398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3780" y="1795653"/>
              <a:ext cx="2080260" cy="193928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343780" y="1795652"/>
              <a:ext cx="2080260" cy="1939289"/>
            </a:xfrm>
            <a:custGeom>
              <a:avLst/>
              <a:gdLst/>
              <a:ahLst/>
              <a:cxnLst/>
              <a:rect l="l" t="t" r="r" b="b"/>
              <a:pathLst>
                <a:path w="2080260" h="1939289">
                  <a:moveTo>
                    <a:pt x="0" y="0"/>
                  </a:moveTo>
                  <a:lnTo>
                    <a:pt x="2080260" y="0"/>
                  </a:lnTo>
                  <a:lnTo>
                    <a:pt x="2080260" y="1939289"/>
                  </a:lnTo>
                  <a:lnTo>
                    <a:pt x="0" y="1939289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7238" y="3295650"/>
              <a:ext cx="1566671" cy="656843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1747647" y="4572380"/>
            <a:ext cx="517525" cy="561340"/>
          </a:xfrm>
          <a:custGeom>
            <a:avLst/>
            <a:gdLst/>
            <a:ahLst/>
            <a:cxnLst/>
            <a:rect l="l" t="t" r="r" b="b"/>
            <a:pathLst>
              <a:path w="517525" h="561339">
                <a:moveTo>
                  <a:pt x="0" y="0"/>
                </a:moveTo>
                <a:lnTo>
                  <a:pt x="0" y="560832"/>
                </a:lnTo>
                <a:lnTo>
                  <a:pt x="517398" y="560832"/>
                </a:lnTo>
                <a:lnTo>
                  <a:pt x="394385" y="427494"/>
                </a:lnTo>
                <a:lnTo>
                  <a:pt x="133337" y="427494"/>
                </a:lnTo>
                <a:lnTo>
                  <a:pt x="133337" y="144526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78377" y="4572380"/>
            <a:ext cx="517525" cy="561340"/>
          </a:xfrm>
          <a:custGeom>
            <a:avLst/>
            <a:gdLst/>
            <a:ahLst/>
            <a:cxnLst/>
            <a:rect l="l" t="t" r="r" b="b"/>
            <a:pathLst>
              <a:path w="517525" h="561339">
                <a:moveTo>
                  <a:pt x="517398" y="0"/>
                </a:moveTo>
                <a:lnTo>
                  <a:pt x="384060" y="144526"/>
                </a:lnTo>
                <a:lnTo>
                  <a:pt x="384060" y="427494"/>
                </a:lnTo>
                <a:lnTo>
                  <a:pt x="123012" y="427494"/>
                </a:lnTo>
                <a:lnTo>
                  <a:pt x="0" y="560832"/>
                </a:lnTo>
                <a:lnTo>
                  <a:pt x="517398" y="560832"/>
                </a:lnTo>
                <a:lnTo>
                  <a:pt x="51739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211127" y="3239589"/>
            <a:ext cx="2835910" cy="159258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sz="2400" b="1" spc="-10" dirty="0">
                <a:solidFill>
                  <a:srgbClr val="001F5F"/>
                </a:solidFill>
                <a:latin typeface="Trebuchet MS"/>
                <a:cs typeface="Trebuchet MS"/>
              </a:rPr>
              <a:t>ПРАВДА</a:t>
            </a:r>
            <a:endParaRPr sz="2400">
              <a:latin typeface="Trebuchet MS"/>
              <a:cs typeface="Trebuchet MS"/>
            </a:endParaRPr>
          </a:p>
          <a:p>
            <a:pPr marL="12700" marR="5080" algn="ctr">
              <a:lnSpc>
                <a:spcPct val="87100"/>
              </a:lnSpc>
              <a:spcBef>
                <a:spcPts val="985"/>
              </a:spcBef>
            </a:pPr>
            <a:r>
              <a:rPr sz="1800" dirty="0">
                <a:solidFill>
                  <a:srgbClr val="FF0000"/>
                </a:solidFill>
                <a:latin typeface="Trebuchet MS"/>
                <a:cs typeface="Trebuchet MS"/>
              </a:rPr>
              <a:t>Любому</a:t>
            </a:r>
            <a:r>
              <a:rPr sz="1800" spc="-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0000"/>
                </a:solidFill>
                <a:latin typeface="Trebuchet MS"/>
                <a:cs typeface="Trebuchet MS"/>
              </a:rPr>
              <a:t>человеку</a:t>
            </a:r>
            <a:r>
              <a:rPr sz="1800" spc="-3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0000"/>
                </a:solidFill>
                <a:latin typeface="Trebuchet MS"/>
                <a:cs typeface="Trebuchet MS"/>
              </a:rPr>
              <a:t>может</a:t>
            </a:r>
            <a:r>
              <a:rPr sz="1800" spc="-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FF0000"/>
                </a:solidFill>
                <a:latin typeface="Trebuchet MS"/>
                <a:cs typeface="Trebuchet MS"/>
              </a:rPr>
              <a:t>в </a:t>
            </a:r>
            <a:r>
              <a:rPr sz="1800" spc="-10" dirty="0">
                <a:solidFill>
                  <a:srgbClr val="FF0000"/>
                </a:solidFill>
                <a:latin typeface="Trebuchet MS"/>
                <a:cs typeface="Trebuchet MS"/>
              </a:rPr>
              <a:t>какой-</a:t>
            </a:r>
            <a:r>
              <a:rPr sz="1800" dirty="0">
                <a:solidFill>
                  <a:srgbClr val="FF0000"/>
                </a:solidFill>
                <a:latin typeface="Trebuchet MS"/>
                <a:cs typeface="Trebuchet MS"/>
              </a:rPr>
              <a:t>то</a:t>
            </a:r>
            <a:r>
              <a:rPr sz="1800" spc="3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rebuchet MS"/>
                <a:cs typeface="Trebuchet MS"/>
              </a:rPr>
              <a:t>момент </a:t>
            </a:r>
            <a:r>
              <a:rPr sz="1800" dirty="0">
                <a:solidFill>
                  <a:srgbClr val="FF0000"/>
                </a:solidFill>
                <a:latin typeface="Trebuchet MS"/>
                <a:cs typeface="Trebuchet MS"/>
              </a:rPr>
              <a:t>понадобиться</a:t>
            </a:r>
            <a:r>
              <a:rPr sz="1800" spc="-5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rebuchet MS"/>
                <a:cs typeface="Trebuchet MS"/>
              </a:rPr>
              <a:t>донорская кровь.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930646" y="3348228"/>
            <a:ext cx="536575" cy="535940"/>
            <a:chOff x="5930646" y="3348228"/>
            <a:chExt cx="536575" cy="535940"/>
          </a:xfrm>
        </p:grpSpPr>
        <p:sp>
          <p:nvSpPr>
            <p:cNvPr id="21" name="object 21"/>
            <p:cNvSpPr/>
            <p:nvPr/>
          </p:nvSpPr>
          <p:spPr>
            <a:xfrm>
              <a:off x="5940171" y="3357753"/>
              <a:ext cx="517525" cy="516890"/>
            </a:xfrm>
            <a:custGeom>
              <a:avLst/>
              <a:gdLst/>
              <a:ahLst/>
              <a:cxnLst/>
              <a:rect l="l" t="t" r="r" b="b"/>
              <a:pathLst>
                <a:path w="517525" h="516889">
                  <a:moveTo>
                    <a:pt x="517398" y="0"/>
                  </a:moveTo>
                  <a:lnTo>
                    <a:pt x="0" y="0"/>
                  </a:lnTo>
                  <a:lnTo>
                    <a:pt x="0" y="516636"/>
                  </a:lnTo>
                  <a:lnTo>
                    <a:pt x="133134" y="383692"/>
                  </a:lnTo>
                  <a:lnTo>
                    <a:pt x="133134" y="133134"/>
                  </a:lnTo>
                  <a:lnTo>
                    <a:pt x="384060" y="133134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40171" y="3357753"/>
              <a:ext cx="517525" cy="516890"/>
            </a:xfrm>
            <a:custGeom>
              <a:avLst/>
              <a:gdLst/>
              <a:ahLst/>
              <a:cxnLst/>
              <a:rect l="l" t="t" r="r" b="b"/>
              <a:pathLst>
                <a:path w="517525" h="516889">
                  <a:moveTo>
                    <a:pt x="0" y="0"/>
                  </a:moveTo>
                  <a:lnTo>
                    <a:pt x="517398" y="0"/>
                  </a:lnTo>
                  <a:lnTo>
                    <a:pt x="384060" y="133134"/>
                  </a:lnTo>
                  <a:lnTo>
                    <a:pt x="133134" y="133134"/>
                  </a:lnTo>
                  <a:lnTo>
                    <a:pt x="133134" y="383692"/>
                  </a:lnTo>
                  <a:lnTo>
                    <a:pt x="0" y="51663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8616311" y="3357756"/>
            <a:ext cx="517525" cy="516890"/>
          </a:xfrm>
          <a:custGeom>
            <a:avLst/>
            <a:gdLst/>
            <a:ahLst/>
            <a:cxnLst/>
            <a:rect l="l" t="t" r="r" b="b"/>
            <a:pathLst>
              <a:path w="517525" h="516889">
                <a:moveTo>
                  <a:pt x="517398" y="0"/>
                </a:moveTo>
                <a:lnTo>
                  <a:pt x="0" y="0"/>
                </a:lnTo>
                <a:lnTo>
                  <a:pt x="133337" y="133134"/>
                </a:lnTo>
                <a:lnTo>
                  <a:pt x="384263" y="133134"/>
                </a:lnTo>
                <a:lnTo>
                  <a:pt x="384263" y="383692"/>
                </a:lnTo>
                <a:lnTo>
                  <a:pt x="517398" y="516636"/>
                </a:lnTo>
                <a:lnTo>
                  <a:pt x="51739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40171" y="4581525"/>
            <a:ext cx="517525" cy="517525"/>
          </a:xfrm>
          <a:custGeom>
            <a:avLst/>
            <a:gdLst/>
            <a:ahLst/>
            <a:cxnLst/>
            <a:rect l="l" t="t" r="r" b="b"/>
            <a:pathLst>
              <a:path w="517525" h="517525">
                <a:moveTo>
                  <a:pt x="0" y="0"/>
                </a:moveTo>
                <a:lnTo>
                  <a:pt x="0" y="517398"/>
                </a:lnTo>
                <a:lnTo>
                  <a:pt x="517398" y="517398"/>
                </a:lnTo>
                <a:lnTo>
                  <a:pt x="384060" y="384060"/>
                </a:lnTo>
                <a:lnTo>
                  <a:pt x="133337" y="384060"/>
                </a:lnTo>
                <a:lnTo>
                  <a:pt x="133337" y="133337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27738" y="4581894"/>
            <a:ext cx="516255" cy="517525"/>
          </a:xfrm>
          <a:custGeom>
            <a:avLst/>
            <a:gdLst/>
            <a:ahLst/>
            <a:cxnLst/>
            <a:rect l="l" t="t" r="r" b="b"/>
            <a:pathLst>
              <a:path w="516254" h="517525">
                <a:moveTo>
                  <a:pt x="516255" y="0"/>
                </a:moveTo>
                <a:lnTo>
                  <a:pt x="383501" y="132969"/>
                </a:lnTo>
                <a:lnTo>
                  <a:pt x="383501" y="383895"/>
                </a:lnTo>
                <a:lnTo>
                  <a:pt x="132943" y="383895"/>
                </a:lnTo>
                <a:lnTo>
                  <a:pt x="0" y="517029"/>
                </a:lnTo>
                <a:lnTo>
                  <a:pt x="516255" y="517029"/>
                </a:lnTo>
                <a:lnTo>
                  <a:pt x="51625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2018030"/>
            <a:chOff x="0" y="0"/>
            <a:chExt cx="9144000" cy="2018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9472" y="460248"/>
              <a:ext cx="7257287" cy="10088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5115" y="1008888"/>
              <a:ext cx="2149601" cy="100888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79402" y="579032"/>
            <a:ext cx="6547484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8090" marR="5080" indent="-248602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Как</a:t>
            </a:r>
            <a:r>
              <a:rPr sz="3600" spc="-85" dirty="0"/>
              <a:t> </a:t>
            </a:r>
            <a:r>
              <a:rPr sz="3600" dirty="0"/>
              <a:t>стать</a:t>
            </a:r>
            <a:r>
              <a:rPr sz="3600" spc="-75" dirty="0"/>
              <a:t> </a:t>
            </a:r>
            <a:r>
              <a:rPr sz="3600" dirty="0"/>
              <a:t>почетным</a:t>
            </a:r>
            <a:r>
              <a:rPr sz="3600" spc="-75" dirty="0"/>
              <a:t> </a:t>
            </a:r>
            <a:r>
              <a:rPr sz="3600" spc="-10" dirty="0"/>
              <a:t>донором России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772411"/>
            <a:ext cx="9130283" cy="508558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688848"/>
            <a:ext cx="7827263" cy="11186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6070">
              <a:lnSpc>
                <a:spcPct val="100000"/>
              </a:lnSpc>
              <a:spcBef>
                <a:spcPts val="100"/>
              </a:spcBef>
            </a:pPr>
            <a:r>
              <a:rPr dirty="0"/>
              <a:t>Льготы</a:t>
            </a:r>
            <a:r>
              <a:rPr spc="-140" dirty="0"/>
              <a:t> </a:t>
            </a:r>
            <a:r>
              <a:rPr dirty="0"/>
              <a:t>почетного</a:t>
            </a:r>
            <a:r>
              <a:rPr spc="-130" dirty="0"/>
              <a:t> </a:t>
            </a:r>
            <a:r>
              <a:rPr spc="-10" dirty="0"/>
              <a:t>донорства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070" y="1610867"/>
            <a:ext cx="8785859" cy="524027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70" y="691895"/>
            <a:ext cx="8730233" cy="60502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015061"/>
            <a:ext cx="7893050" cy="2037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400" b="0" dirty="0">
                <a:latin typeface="Trebuchet MS"/>
                <a:cs typeface="Trebuchet MS"/>
              </a:rPr>
              <a:t>21</a:t>
            </a:r>
            <a:r>
              <a:rPr sz="4400" b="0" spc="-95" dirty="0">
                <a:latin typeface="Trebuchet MS"/>
                <a:cs typeface="Trebuchet MS"/>
              </a:rPr>
              <a:t> </a:t>
            </a:r>
            <a:r>
              <a:rPr sz="4400" b="0" dirty="0">
                <a:latin typeface="Trebuchet MS"/>
                <a:cs typeface="Trebuchet MS"/>
              </a:rPr>
              <a:t>января</a:t>
            </a:r>
            <a:r>
              <a:rPr sz="4400" b="0" spc="-105" dirty="0">
                <a:latin typeface="Trebuchet MS"/>
                <a:cs typeface="Trebuchet MS"/>
              </a:rPr>
              <a:t> </a:t>
            </a:r>
            <a:r>
              <a:rPr sz="4400" b="0" dirty="0">
                <a:latin typeface="Trebuchet MS"/>
                <a:cs typeface="Trebuchet MS"/>
              </a:rPr>
              <a:t>2013</a:t>
            </a:r>
            <a:r>
              <a:rPr sz="4400" b="0" spc="-85" dirty="0">
                <a:latin typeface="Trebuchet MS"/>
                <a:cs typeface="Trebuchet MS"/>
              </a:rPr>
              <a:t> </a:t>
            </a:r>
            <a:r>
              <a:rPr sz="4400" b="0" dirty="0">
                <a:latin typeface="Trebuchet MS"/>
                <a:cs typeface="Trebuchet MS"/>
              </a:rPr>
              <a:t>года</a:t>
            </a:r>
            <a:r>
              <a:rPr sz="4400" b="0" spc="-100" dirty="0">
                <a:latin typeface="Trebuchet MS"/>
                <a:cs typeface="Trebuchet MS"/>
              </a:rPr>
              <a:t> </a:t>
            </a:r>
            <a:r>
              <a:rPr sz="4400" b="0" dirty="0">
                <a:latin typeface="Trebuchet MS"/>
                <a:cs typeface="Trebuchet MS"/>
              </a:rPr>
              <a:t>вступил</a:t>
            </a:r>
            <a:r>
              <a:rPr sz="4400" b="0" spc="-95" dirty="0">
                <a:latin typeface="Trebuchet MS"/>
                <a:cs typeface="Trebuchet MS"/>
              </a:rPr>
              <a:t> </a:t>
            </a:r>
            <a:r>
              <a:rPr sz="4400" b="0" spc="-50" dirty="0">
                <a:latin typeface="Trebuchet MS"/>
                <a:cs typeface="Trebuchet MS"/>
              </a:rPr>
              <a:t>в </a:t>
            </a:r>
            <a:r>
              <a:rPr sz="4400" b="0" dirty="0">
                <a:latin typeface="Trebuchet MS"/>
                <a:cs typeface="Trebuchet MS"/>
              </a:rPr>
              <a:t>силу</a:t>
            </a:r>
            <a:r>
              <a:rPr sz="4400" b="0" spc="-75" dirty="0">
                <a:latin typeface="Trebuchet MS"/>
                <a:cs typeface="Trebuchet MS"/>
              </a:rPr>
              <a:t> </a:t>
            </a:r>
            <a:r>
              <a:rPr sz="4400" b="0" dirty="0">
                <a:latin typeface="Trebuchet MS"/>
                <a:cs typeface="Trebuchet MS"/>
              </a:rPr>
              <a:t>закон</a:t>
            </a:r>
            <a:r>
              <a:rPr sz="4400" b="0" spc="-50" dirty="0">
                <a:latin typeface="Trebuchet MS"/>
                <a:cs typeface="Trebuchet MS"/>
              </a:rPr>
              <a:t> </a:t>
            </a:r>
            <a:r>
              <a:rPr sz="4400" b="0" dirty="0">
                <a:latin typeface="Trebuchet MS"/>
                <a:cs typeface="Trebuchet MS"/>
              </a:rPr>
              <a:t>«О</a:t>
            </a:r>
            <a:r>
              <a:rPr sz="4400" b="0" spc="-65" dirty="0">
                <a:latin typeface="Trebuchet MS"/>
                <a:cs typeface="Trebuchet MS"/>
              </a:rPr>
              <a:t> </a:t>
            </a:r>
            <a:r>
              <a:rPr sz="4400" b="0" spc="-10" dirty="0">
                <a:latin typeface="Trebuchet MS"/>
                <a:cs typeface="Trebuchet MS"/>
              </a:rPr>
              <a:t>донорстве </a:t>
            </a:r>
            <a:r>
              <a:rPr sz="4400" b="0" dirty="0">
                <a:latin typeface="Trebuchet MS"/>
                <a:cs typeface="Trebuchet MS"/>
              </a:rPr>
              <a:t>крови</a:t>
            </a:r>
            <a:r>
              <a:rPr sz="4400" b="0" spc="-50" dirty="0">
                <a:latin typeface="Trebuchet MS"/>
                <a:cs typeface="Trebuchet MS"/>
              </a:rPr>
              <a:t> </a:t>
            </a:r>
            <a:r>
              <a:rPr sz="4400" b="0" dirty="0">
                <a:latin typeface="Trebuchet MS"/>
                <a:cs typeface="Trebuchet MS"/>
              </a:rPr>
              <a:t>и</a:t>
            </a:r>
            <a:r>
              <a:rPr sz="4400" b="0" spc="-60" dirty="0">
                <a:latin typeface="Trebuchet MS"/>
                <a:cs typeface="Trebuchet MS"/>
              </a:rPr>
              <a:t> </a:t>
            </a:r>
            <a:r>
              <a:rPr sz="4400" b="0" dirty="0">
                <a:latin typeface="Trebuchet MS"/>
                <a:cs typeface="Trebuchet MS"/>
              </a:rPr>
              <a:t>ее</a:t>
            </a:r>
            <a:r>
              <a:rPr sz="4400" b="0" spc="-45" dirty="0">
                <a:latin typeface="Trebuchet MS"/>
                <a:cs typeface="Trebuchet MS"/>
              </a:rPr>
              <a:t> </a:t>
            </a:r>
            <a:r>
              <a:rPr sz="4400" b="0" spc="-10" dirty="0">
                <a:latin typeface="Trebuchet MS"/>
                <a:cs typeface="Trebuchet MS"/>
              </a:rPr>
              <a:t>компонентов».</a:t>
            </a:r>
            <a:endParaRPr sz="44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105" y="3031235"/>
            <a:ext cx="5289041" cy="36972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68006" y="2446020"/>
            <a:ext cx="603503" cy="5859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0851" y="794004"/>
            <a:ext cx="7738871" cy="122834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2449" y="940781"/>
            <a:ext cx="703707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dirty="0"/>
              <a:t>Могу</a:t>
            </a:r>
            <a:r>
              <a:rPr sz="4400" spc="-65" dirty="0"/>
              <a:t> </a:t>
            </a:r>
            <a:r>
              <a:rPr sz="4400" dirty="0"/>
              <a:t>ли</a:t>
            </a:r>
            <a:r>
              <a:rPr sz="4400" spc="-60" dirty="0"/>
              <a:t> </a:t>
            </a:r>
            <a:r>
              <a:rPr sz="4400" dirty="0"/>
              <a:t>я</a:t>
            </a:r>
            <a:r>
              <a:rPr sz="4400" spc="-65" dirty="0"/>
              <a:t> </a:t>
            </a:r>
            <a:r>
              <a:rPr sz="4400" dirty="0"/>
              <a:t>стать</a:t>
            </a:r>
            <a:r>
              <a:rPr sz="4400" spc="-75" dirty="0"/>
              <a:t> </a:t>
            </a:r>
            <a:r>
              <a:rPr sz="4400" spc="-10" dirty="0"/>
              <a:t>донором?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735514" y="1720874"/>
            <a:ext cx="4019550" cy="474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3100" dirty="0">
                <a:latin typeface="Georgia"/>
                <a:cs typeface="Georgia"/>
              </a:rPr>
              <a:t>Стать</a:t>
            </a:r>
            <a:r>
              <a:rPr sz="3100" spc="-80" dirty="0">
                <a:latin typeface="Georgia"/>
                <a:cs typeface="Georgia"/>
              </a:rPr>
              <a:t> </a:t>
            </a:r>
            <a:r>
              <a:rPr sz="3100" dirty="0">
                <a:latin typeface="Georgia"/>
                <a:cs typeface="Georgia"/>
              </a:rPr>
              <a:t>донором</a:t>
            </a:r>
            <a:r>
              <a:rPr sz="3100" spc="-65" dirty="0">
                <a:latin typeface="Georgia"/>
                <a:cs typeface="Georgia"/>
              </a:rPr>
              <a:t> </a:t>
            </a:r>
            <a:r>
              <a:rPr sz="3100" spc="-10" dirty="0">
                <a:latin typeface="Georgia"/>
                <a:cs typeface="Georgia"/>
              </a:rPr>
              <a:t>может </a:t>
            </a:r>
            <a:r>
              <a:rPr sz="3100" dirty="0">
                <a:latin typeface="Georgia"/>
                <a:cs typeface="Georgia"/>
              </a:rPr>
              <a:t>практически</a:t>
            </a:r>
            <a:r>
              <a:rPr sz="3100" spc="-140" dirty="0">
                <a:latin typeface="Georgia"/>
                <a:cs typeface="Georgia"/>
              </a:rPr>
              <a:t> </a:t>
            </a:r>
            <a:r>
              <a:rPr sz="3100" spc="-10" dirty="0">
                <a:latin typeface="Georgia"/>
                <a:cs typeface="Georgia"/>
              </a:rPr>
              <a:t>любой </a:t>
            </a:r>
            <a:r>
              <a:rPr sz="3100" dirty="0">
                <a:latin typeface="Georgia"/>
                <a:cs typeface="Georgia"/>
              </a:rPr>
              <a:t>здоровый</a:t>
            </a:r>
            <a:r>
              <a:rPr sz="3100" spc="-105" dirty="0">
                <a:latin typeface="Georgia"/>
                <a:cs typeface="Georgia"/>
              </a:rPr>
              <a:t> </a:t>
            </a:r>
            <a:r>
              <a:rPr sz="3100" spc="-10" dirty="0">
                <a:latin typeface="Georgia"/>
                <a:cs typeface="Georgia"/>
              </a:rPr>
              <a:t>гражданин Российской </a:t>
            </a:r>
            <a:r>
              <a:rPr sz="3100" dirty="0">
                <a:latin typeface="Georgia"/>
                <a:cs typeface="Georgia"/>
              </a:rPr>
              <a:t>Федерации,</a:t>
            </a:r>
            <a:r>
              <a:rPr sz="3100" spc="-100" dirty="0">
                <a:latin typeface="Georgia"/>
                <a:cs typeface="Georgia"/>
              </a:rPr>
              <a:t> </a:t>
            </a:r>
            <a:r>
              <a:rPr sz="3100" dirty="0">
                <a:latin typeface="Georgia"/>
                <a:cs typeface="Georgia"/>
              </a:rPr>
              <a:t>если</a:t>
            </a:r>
            <a:r>
              <a:rPr sz="3100" spc="-85" dirty="0">
                <a:latin typeface="Georgia"/>
                <a:cs typeface="Georgia"/>
              </a:rPr>
              <a:t> </a:t>
            </a:r>
            <a:r>
              <a:rPr sz="3100" spc="-25" dirty="0">
                <a:latin typeface="Georgia"/>
                <a:cs typeface="Georgia"/>
              </a:rPr>
              <a:t>он </a:t>
            </a:r>
            <a:r>
              <a:rPr sz="3100" dirty="0">
                <a:latin typeface="Georgia"/>
                <a:cs typeface="Georgia"/>
              </a:rPr>
              <a:t>старше</a:t>
            </a:r>
            <a:r>
              <a:rPr sz="3100" spc="-70" dirty="0">
                <a:latin typeface="Georgia"/>
                <a:cs typeface="Georgia"/>
              </a:rPr>
              <a:t> </a:t>
            </a:r>
            <a:r>
              <a:rPr sz="3100" dirty="0">
                <a:latin typeface="Georgia"/>
                <a:cs typeface="Georgia"/>
              </a:rPr>
              <a:t>18</a:t>
            </a:r>
            <a:r>
              <a:rPr sz="3100" spc="-50" dirty="0">
                <a:latin typeface="Georgia"/>
                <a:cs typeface="Georgia"/>
              </a:rPr>
              <a:t> </a:t>
            </a:r>
            <a:r>
              <a:rPr sz="3100" dirty="0">
                <a:latin typeface="Georgia"/>
                <a:cs typeface="Georgia"/>
              </a:rPr>
              <a:t>лет,</a:t>
            </a:r>
            <a:r>
              <a:rPr sz="3100" spc="-60" dirty="0">
                <a:latin typeface="Georgia"/>
                <a:cs typeface="Georgia"/>
              </a:rPr>
              <a:t> </a:t>
            </a:r>
            <a:r>
              <a:rPr sz="3100" spc="-25" dirty="0">
                <a:latin typeface="Georgia"/>
                <a:cs typeface="Georgia"/>
              </a:rPr>
              <a:t>не </a:t>
            </a:r>
            <a:r>
              <a:rPr sz="3100" spc="-10" dirty="0">
                <a:latin typeface="Georgia"/>
                <a:cs typeface="Georgia"/>
              </a:rPr>
              <a:t>имеет </a:t>
            </a:r>
            <a:r>
              <a:rPr sz="3100" dirty="0">
                <a:latin typeface="Georgia"/>
                <a:cs typeface="Georgia"/>
              </a:rPr>
              <a:t>противопоказаний</a:t>
            </a:r>
            <a:r>
              <a:rPr sz="3100" spc="-190" dirty="0">
                <a:latin typeface="Georgia"/>
                <a:cs typeface="Georgia"/>
              </a:rPr>
              <a:t> </a:t>
            </a:r>
            <a:r>
              <a:rPr sz="3100" spc="-50" dirty="0">
                <a:latin typeface="Georgia"/>
                <a:cs typeface="Georgia"/>
              </a:rPr>
              <a:t>к </a:t>
            </a:r>
            <a:r>
              <a:rPr sz="3100" dirty="0">
                <a:latin typeface="Georgia"/>
                <a:cs typeface="Georgia"/>
              </a:rPr>
              <a:t>донорству,</a:t>
            </a:r>
            <a:r>
              <a:rPr sz="3100" spc="-45" dirty="0">
                <a:latin typeface="Georgia"/>
                <a:cs typeface="Georgia"/>
              </a:rPr>
              <a:t> </a:t>
            </a:r>
            <a:r>
              <a:rPr sz="3100" dirty="0">
                <a:latin typeface="Georgia"/>
                <a:cs typeface="Georgia"/>
              </a:rPr>
              <a:t>а</a:t>
            </a:r>
            <a:r>
              <a:rPr sz="3100" spc="-55" dirty="0">
                <a:latin typeface="Georgia"/>
                <a:cs typeface="Georgia"/>
              </a:rPr>
              <a:t> </a:t>
            </a:r>
            <a:r>
              <a:rPr sz="3100" dirty="0">
                <a:latin typeface="Georgia"/>
                <a:cs typeface="Georgia"/>
              </a:rPr>
              <a:t>его</a:t>
            </a:r>
            <a:r>
              <a:rPr sz="3100" spc="-40" dirty="0">
                <a:latin typeface="Georgia"/>
                <a:cs typeface="Georgia"/>
              </a:rPr>
              <a:t> </a:t>
            </a:r>
            <a:r>
              <a:rPr sz="3100" spc="-25" dirty="0">
                <a:latin typeface="Georgia"/>
                <a:cs typeface="Georgia"/>
              </a:rPr>
              <a:t>вес </a:t>
            </a:r>
            <a:r>
              <a:rPr sz="3100" dirty="0">
                <a:latin typeface="Georgia"/>
                <a:cs typeface="Georgia"/>
              </a:rPr>
              <a:t>больше</a:t>
            </a:r>
            <a:r>
              <a:rPr sz="3100" spc="-40" dirty="0">
                <a:latin typeface="Georgia"/>
                <a:cs typeface="Georgia"/>
              </a:rPr>
              <a:t> </a:t>
            </a:r>
            <a:r>
              <a:rPr sz="3100" dirty="0">
                <a:latin typeface="Georgia"/>
                <a:cs typeface="Georgia"/>
              </a:rPr>
              <a:t>50</a:t>
            </a:r>
            <a:r>
              <a:rPr sz="3100" spc="-40" dirty="0">
                <a:latin typeface="Georgia"/>
                <a:cs typeface="Georgia"/>
              </a:rPr>
              <a:t> </a:t>
            </a:r>
            <a:r>
              <a:rPr sz="3100" spc="-25" dirty="0">
                <a:latin typeface="Georgia"/>
                <a:cs typeface="Georgia"/>
              </a:rPr>
              <a:t>кг.</a:t>
            </a:r>
            <a:endParaRPr sz="3100">
              <a:latin typeface="Georgia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4054" y="1796795"/>
            <a:ext cx="3956303" cy="482345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4594" y="794004"/>
            <a:ext cx="5770625" cy="122834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36191" y="940781"/>
            <a:ext cx="506920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10" dirty="0"/>
              <a:t>Противопоказания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3195066" y="1691639"/>
            <a:ext cx="5808345" cy="5059680"/>
            <a:chOff x="3195066" y="1691639"/>
            <a:chExt cx="5808345" cy="5059680"/>
          </a:xfrm>
        </p:grpSpPr>
        <p:sp>
          <p:nvSpPr>
            <p:cNvPr id="5" name="object 5"/>
            <p:cNvSpPr/>
            <p:nvPr/>
          </p:nvSpPr>
          <p:spPr>
            <a:xfrm>
              <a:off x="3204591" y="1701164"/>
              <a:ext cx="5789295" cy="5040630"/>
            </a:xfrm>
            <a:custGeom>
              <a:avLst/>
              <a:gdLst/>
              <a:ahLst/>
              <a:cxnLst/>
              <a:rect l="l" t="t" r="r" b="b"/>
              <a:pathLst>
                <a:path w="5789295" h="5040630">
                  <a:moveTo>
                    <a:pt x="5788913" y="0"/>
                  </a:moveTo>
                  <a:lnTo>
                    <a:pt x="0" y="0"/>
                  </a:lnTo>
                  <a:lnTo>
                    <a:pt x="0" y="5040630"/>
                  </a:lnTo>
                  <a:lnTo>
                    <a:pt x="5788913" y="5040630"/>
                  </a:lnTo>
                  <a:lnTo>
                    <a:pt x="5788913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04591" y="1701164"/>
              <a:ext cx="5789295" cy="5040630"/>
            </a:xfrm>
            <a:custGeom>
              <a:avLst/>
              <a:gdLst/>
              <a:ahLst/>
              <a:cxnLst/>
              <a:rect l="l" t="t" r="r" b="b"/>
              <a:pathLst>
                <a:path w="5789295" h="5040630">
                  <a:moveTo>
                    <a:pt x="0" y="0"/>
                  </a:moveTo>
                  <a:lnTo>
                    <a:pt x="5788913" y="0"/>
                  </a:lnTo>
                  <a:lnTo>
                    <a:pt x="5788913" y="5040630"/>
                  </a:lnTo>
                  <a:lnTo>
                    <a:pt x="0" y="504063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2691" y="1694688"/>
              <a:ext cx="4204715" cy="103403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339753" y="1623937"/>
            <a:ext cx="4745355" cy="4921885"/>
          </a:xfrm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962025">
              <a:lnSpc>
                <a:spcPct val="100000"/>
              </a:lnSpc>
              <a:spcBef>
                <a:spcPts val="1400"/>
              </a:spcBef>
            </a:pPr>
            <a:r>
              <a:rPr sz="3900" b="1" spc="-10" dirty="0">
                <a:solidFill>
                  <a:srgbClr val="FF0000"/>
                </a:solidFill>
                <a:latin typeface="Georgia"/>
                <a:cs typeface="Georgia"/>
              </a:rPr>
              <a:t>Абсолютные:</a:t>
            </a:r>
            <a:endParaRPr sz="3900">
              <a:latin typeface="Georgia"/>
              <a:cs typeface="Georgia"/>
            </a:endParaRPr>
          </a:p>
          <a:p>
            <a:pPr marL="12700" marR="919480">
              <a:lnSpc>
                <a:spcPts val="4430"/>
              </a:lnSpc>
              <a:spcBef>
                <a:spcPts val="1660"/>
              </a:spcBef>
            </a:pPr>
            <a:r>
              <a:rPr sz="3900" spc="-35" dirty="0">
                <a:solidFill>
                  <a:srgbClr val="FFFFFF"/>
                </a:solidFill>
                <a:latin typeface="Georgia"/>
                <a:cs typeface="Georgia"/>
              </a:rPr>
              <a:t>ВИЧ-</a:t>
            </a:r>
            <a:r>
              <a:rPr sz="3900" spc="-10" dirty="0">
                <a:solidFill>
                  <a:srgbClr val="FFFFFF"/>
                </a:solidFill>
                <a:latin typeface="Georgia"/>
                <a:cs typeface="Georgia"/>
              </a:rPr>
              <a:t>инфекция; Сифилис;</a:t>
            </a:r>
            <a:endParaRPr sz="3900">
              <a:latin typeface="Georgia"/>
              <a:cs typeface="Georgia"/>
            </a:endParaRPr>
          </a:p>
          <a:p>
            <a:pPr marL="12700" marR="5080">
              <a:lnSpc>
                <a:spcPts val="4430"/>
              </a:lnSpc>
              <a:spcBef>
                <a:spcPts val="5"/>
              </a:spcBef>
            </a:pPr>
            <a:r>
              <a:rPr sz="3900" dirty="0">
                <a:solidFill>
                  <a:srgbClr val="FFFFFF"/>
                </a:solidFill>
                <a:latin typeface="Georgia"/>
                <a:cs typeface="Georgia"/>
              </a:rPr>
              <a:t>Вирусные</a:t>
            </a:r>
            <a:r>
              <a:rPr sz="3900" spc="-2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900" spc="-10" dirty="0">
                <a:solidFill>
                  <a:srgbClr val="FFFFFF"/>
                </a:solidFill>
                <a:latin typeface="Georgia"/>
                <a:cs typeface="Georgia"/>
              </a:rPr>
              <a:t>гепатиты; Туберкулез;</a:t>
            </a:r>
            <a:endParaRPr sz="3900">
              <a:latin typeface="Georgia"/>
              <a:cs typeface="Georgia"/>
            </a:endParaRPr>
          </a:p>
          <a:p>
            <a:pPr marL="12700" marR="876935">
              <a:lnSpc>
                <a:spcPts val="4430"/>
              </a:lnSpc>
              <a:spcBef>
                <a:spcPts val="5"/>
              </a:spcBef>
            </a:pPr>
            <a:r>
              <a:rPr sz="3900" dirty="0">
                <a:solidFill>
                  <a:srgbClr val="FFFFFF"/>
                </a:solidFill>
                <a:latin typeface="Georgia"/>
                <a:cs typeface="Georgia"/>
              </a:rPr>
              <a:t>Болезни</a:t>
            </a:r>
            <a:r>
              <a:rPr sz="3900" spc="-1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900" spc="-10" dirty="0">
                <a:solidFill>
                  <a:srgbClr val="FFFFFF"/>
                </a:solidFill>
                <a:latin typeface="Georgia"/>
                <a:cs typeface="Georgia"/>
              </a:rPr>
              <a:t>крови; Онкологические</a:t>
            </a:r>
            <a:endParaRPr sz="3900">
              <a:latin typeface="Georgia"/>
              <a:cs typeface="Georgia"/>
            </a:endParaRPr>
          </a:p>
          <a:p>
            <a:pPr marL="12700">
              <a:lnSpc>
                <a:spcPts val="4325"/>
              </a:lnSpc>
            </a:pPr>
            <a:r>
              <a:rPr sz="3900" spc="-10" dirty="0">
                <a:solidFill>
                  <a:srgbClr val="FFFFFF"/>
                </a:solidFill>
                <a:latin typeface="Georgia"/>
                <a:cs typeface="Georgia"/>
              </a:rPr>
              <a:t>болезни.</a:t>
            </a:r>
            <a:endParaRPr sz="3900">
              <a:latin typeface="Georgia"/>
              <a:cs typeface="Georgi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86334" y="1691639"/>
            <a:ext cx="2611755" cy="2297430"/>
            <a:chOff x="386334" y="1691639"/>
            <a:chExt cx="2611755" cy="229743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859" y="1701165"/>
              <a:ext cx="2592324" cy="22783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5859" y="1701164"/>
              <a:ext cx="2592705" cy="2278380"/>
            </a:xfrm>
            <a:custGeom>
              <a:avLst/>
              <a:gdLst/>
              <a:ahLst/>
              <a:cxnLst/>
              <a:rect l="l" t="t" r="r" b="b"/>
              <a:pathLst>
                <a:path w="2592705" h="2278379">
                  <a:moveTo>
                    <a:pt x="0" y="0"/>
                  </a:moveTo>
                  <a:lnTo>
                    <a:pt x="2592324" y="0"/>
                  </a:lnTo>
                  <a:lnTo>
                    <a:pt x="2592324" y="2278380"/>
                  </a:lnTo>
                  <a:lnTo>
                    <a:pt x="0" y="227838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4594" y="685800"/>
            <a:ext cx="5770625" cy="122834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36191" y="832769"/>
            <a:ext cx="506920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10" dirty="0"/>
              <a:t>Противопоказания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3037332" y="1620011"/>
            <a:ext cx="5537835" cy="5059045"/>
            <a:chOff x="3037332" y="1620011"/>
            <a:chExt cx="5537835" cy="5059045"/>
          </a:xfrm>
        </p:grpSpPr>
        <p:sp>
          <p:nvSpPr>
            <p:cNvPr id="5" name="object 5"/>
            <p:cNvSpPr/>
            <p:nvPr/>
          </p:nvSpPr>
          <p:spPr>
            <a:xfrm>
              <a:off x="3046857" y="1629536"/>
              <a:ext cx="5518785" cy="5039995"/>
            </a:xfrm>
            <a:custGeom>
              <a:avLst/>
              <a:gdLst/>
              <a:ahLst/>
              <a:cxnLst/>
              <a:rect l="l" t="t" r="r" b="b"/>
              <a:pathLst>
                <a:path w="5518784" h="5039995">
                  <a:moveTo>
                    <a:pt x="5518404" y="0"/>
                  </a:moveTo>
                  <a:lnTo>
                    <a:pt x="0" y="0"/>
                  </a:lnTo>
                  <a:lnTo>
                    <a:pt x="0" y="5039868"/>
                  </a:lnTo>
                  <a:lnTo>
                    <a:pt x="5518404" y="5039868"/>
                  </a:lnTo>
                  <a:lnTo>
                    <a:pt x="551840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46857" y="1629536"/>
              <a:ext cx="5518785" cy="5039995"/>
            </a:xfrm>
            <a:custGeom>
              <a:avLst/>
              <a:gdLst/>
              <a:ahLst/>
              <a:cxnLst/>
              <a:rect l="l" t="t" r="r" b="b"/>
              <a:pathLst>
                <a:path w="5518784" h="5039995">
                  <a:moveTo>
                    <a:pt x="0" y="0"/>
                  </a:moveTo>
                  <a:lnTo>
                    <a:pt x="5518404" y="0"/>
                  </a:lnTo>
                  <a:lnTo>
                    <a:pt x="5518404" y="5039868"/>
                  </a:lnTo>
                  <a:lnTo>
                    <a:pt x="0" y="5039868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5790" y="1728216"/>
              <a:ext cx="2804921" cy="74675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139983" y="1674911"/>
            <a:ext cx="5324475" cy="4753610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1483995">
              <a:lnSpc>
                <a:spcPct val="100000"/>
              </a:lnSpc>
              <a:spcBef>
                <a:spcPts val="1035"/>
              </a:spcBef>
            </a:pPr>
            <a:r>
              <a:rPr sz="2800" b="1" spc="-10" dirty="0">
                <a:solidFill>
                  <a:srgbClr val="FF0000"/>
                </a:solidFill>
                <a:latin typeface="Georgia"/>
                <a:cs typeface="Georgia"/>
              </a:rPr>
              <a:t>Временные:</a:t>
            </a:r>
            <a:endParaRPr sz="2800">
              <a:latin typeface="Georgia"/>
              <a:cs typeface="Georgia"/>
            </a:endParaRPr>
          </a:p>
          <a:p>
            <a:pPr marL="12700" marR="1180465">
              <a:lnSpc>
                <a:spcPts val="3180"/>
              </a:lnSpc>
              <a:spcBef>
                <a:spcPts val="1190"/>
              </a:spcBef>
            </a:pP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Удаление</a:t>
            </a:r>
            <a:r>
              <a:rPr sz="2800" spc="-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зуба</a:t>
            </a:r>
            <a:r>
              <a:rPr sz="2800" spc="-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(10</a:t>
            </a:r>
            <a:r>
              <a:rPr sz="2800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Georgia"/>
                <a:cs typeface="Georgia"/>
              </a:rPr>
              <a:t>дней);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Нанесение</a:t>
            </a:r>
            <a:r>
              <a:rPr sz="2800" spc="-7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Georgia"/>
                <a:cs typeface="Georgia"/>
              </a:rPr>
              <a:t>татуировки,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пирсинг</a:t>
            </a:r>
            <a:r>
              <a:rPr sz="2800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(1</a:t>
            </a:r>
            <a:r>
              <a:rPr sz="2800" spc="-20" dirty="0">
                <a:solidFill>
                  <a:srgbClr val="FFFFFF"/>
                </a:solidFill>
                <a:latin typeface="Georgia"/>
                <a:cs typeface="Georgia"/>
              </a:rPr>
              <a:t> год);</a:t>
            </a:r>
            <a:endParaRPr sz="2800">
              <a:latin typeface="Georgia"/>
              <a:cs typeface="Georgia"/>
            </a:endParaRPr>
          </a:p>
          <a:p>
            <a:pPr marL="12700" marR="5080">
              <a:lnSpc>
                <a:spcPts val="3180"/>
              </a:lnSpc>
              <a:spcBef>
                <a:spcPts val="10"/>
              </a:spcBef>
            </a:pP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Ангина,</a:t>
            </a:r>
            <a:r>
              <a:rPr sz="2800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грипп,</a:t>
            </a:r>
            <a:r>
              <a:rPr sz="2800" spc="-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ОРВИ</a:t>
            </a:r>
            <a:r>
              <a:rPr sz="280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(1</a:t>
            </a:r>
            <a:r>
              <a:rPr sz="2800" spc="-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Georgia"/>
                <a:cs typeface="Georgia"/>
              </a:rPr>
              <a:t>месяц);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Менструация</a:t>
            </a:r>
            <a:r>
              <a:rPr sz="2800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(5</a:t>
            </a:r>
            <a:r>
              <a:rPr sz="2800" spc="-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Georgia"/>
                <a:cs typeface="Georgia"/>
              </a:rPr>
              <a:t>дней);</a:t>
            </a:r>
            <a:endParaRPr sz="2800">
              <a:latin typeface="Georgia"/>
              <a:cs typeface="Georgia"/>
            </a:endParaRPr>
          </a:p>
          <a:p>
            <a:pPr marL="12700" marR="19050">
              <a:lnSpc>
                <a:spcPts val="3180"/>
              </a:lnSpc>
            </a:pP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Аборт</a:t>
            </a:r>
            <a:r>
              <a:rPr sz="2800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(6</a:t>
            </a:r>
            <a:r>
              <a:rPr sz="2800" spc="-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Georgia"/>
                <a:cs typeface="Georgia"/>
              </a:rPr>
              <a:t>месяцев);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Беременность</a:t>
            </a:r>
            <a:r>
              <a:rPr sz="2800" spc="-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и</a:t>
            </a:r>
            <a:r>
              <a:rPr sz="2800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лактация</a:t>
            </a:r>
            <a:r>
              <a:rPr sz="2800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(1</a:t>
            </a:r>
            <a:r>
              <a:rPr sz="2800" spc="-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Georgia"/>
                <a:cs typeface="Georgia"/>
              </a:rPr>
              <a:t>год</a:t>
            </a:r>
            <a:endParaRPr sz="2800">
              <a:latin typeface="Georgia"/>
              <a:cs typeface="Georgia"/>
            </a:endParaRPr>
          </a:p>
          <a:p>
            <a:pPr marL="12700" marR="630555">
              <a:lnSpc>
                <a:spcPts val="3180"/>
              </a:lnSpc>
              <a:spcBef>
                <a:spcPts val="5"/>
              </a:spcBef>
            </a:pP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после</a:t>
            </a:r>
            <a:r>
              <a:rPr sz="2800" spc="-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родов,</a:t>
            </a:r>
            <a:r>
              <a:rPr sz="2800" spc="-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3</a:t>
            </a:r>
            <a:r>
              <a:rPr sz="2800" spc="-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FFFFFF"/>
                </a:solidFill>
                <a:latin typeface="Georgia"/>
                <a:cs typeface="Georgia"/>
              </a:rPr>
              <a:t>месяца</a:t>
            </a:r>
            <a:r>
              <a:rPr sz="2800" spc="-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Georgia"/>
                <a:cs typeface="Georgia"/>
              </a:rPr>
              <a:t>после лактации);</a:t>
            </a:r>
            <a:endParaRPr sz="2800">
              <a:latin typeface="Georgia"/>
              <a:cs typeface="Georgia"/>
            </a:endParaRPr>
          </a:p>
          <a:p>
            <a:pPr marL="12700">
              <a:lnSpc>
                <a:spcPts val="3105"/>
              </a:lnSpc>
            </a:pPr>
            <a:r>
              <a:rPr sz="2800" spc="-10" dirty="0">
                <a:solidFill>
                  <a:srgbClr val="FFFFFF"/>
                </a:solidFill>
                <a:latin typeface="Georgia"/>
                <a:cs typeface="Georgia"/>
              </a:rPr>
              <a:t>Прививки.</a:t>
            </a:r>
            <a:endParaRPr sz="2800">
              <a:latin typeface="Georgia"/>
              <a:cs typeface="Georgi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7847" y="1620774"/>
            <a:ext cx="2532380" cy="2517775"/>
            <a:chOff x="307847" y="1620774"/>
            <a:chExt cx="2532380" cy="251777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7372" y="1630299"/>
              <a:ext cx="2513063" cy="249859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17372" y="1630299"/>
              <a:ext cx="2513330" cy="2498725"/>
            </a:xfrm>
            <a:custGeom>
              <a:avLst/>
              <a:gdLst/>
              <a:ahLst/>
              <a:cxnLst/>
              <a:rect l="l" t="t" r="r" b="b"/>
              <a:pathLst>
                <a:path w="2513330" h="2498725">
                  <a:moveTo>
                    <a:pt x="0" y="0"/>
                  </a:moveTo>
                  <a:lnTo>
                    <a:pt x="2513076" y="0"/>
                  </a:lnTo>
                  <a:lnTo>
                    <a:pt x="2513076" y="2498598"/>
                  </a:lnTo>
                  <a:lnTo>
                    <a:pt x="0" y="2498598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" y="1071372"/>
            <a:ext cx="8039861" cy="13380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3577" y="1232052"/>
            <a:ext cx="72771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Безопасность</a:t>
            </a:r>
            <a:r>
              <a:rPr sz="4800" spc="-254" dirty="0"/>
              <a:t> </a:t>
            </a:r>
            <a:r>
              <a:rPr sz="4800" spc="-10" dirty="0"/>
              <a:t>донорства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439987" y="2082437"/>
            <a:ext cx="758761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0"/>
              </a:spcBef>
              <a:buClr>
                <a:srgbClr val="9BBA58"/>
              </a:buClr>
              <a:buChar char="•"/>
              <a:tabLst>
                <a:tab pos="268605" algn="l"/>
              </a:tabLst>
            </a:pPr>
            <a:r>
              <a:rPr sz="2800" dirty="0">
                <a:latin typeface="Georgia"/>
                <a:cs typeface="Georgia"/>
              </a:rPr>
              <a:t>Ежегодное</a:t>
            </a:r>
            <a:r>
              <a:rPr sz="2800" spc="-7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постоянное</a:t>
            </a:r>
            <a:r>
              <a:rPr sz="2800" spc="-75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медицинское </a:t>
            </a:r>
            <a:r>
              <a:rPr sz="2800" dirty="0">
                <a:latin typeface="Georgia"/>
                <a:cs typeface="Georgia"/>
              </a:rPr>
              <a:t>обследование</a:t>
            </a:r>
            <a:r>
              <a:rPr sz="2800" spc="-6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здоровья</a:t>
            </a:r>
            <a:r>
              <a:rPr sz="2800" spc="-5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доноров</a:t>
            </a:r>
            <a:r>
              <a:rPr sz="2800" spc="-5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и</a:t>
            </a:r>
            <a:r>
              <a:rPr sz="2800" spc="-45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клинико- </a:t>
            </a:r>
            <a:r>
              <a:rPr sz="2800" dirty="0">
                <a:latin typeface="Georgia"/>
                <a:cs typeface="Georgia"/>
              </a:rPr>
              <a:t>лабораторное</a:t>
            </a:r>
            <a:r>
              <a:rPr sz="2800" spc="-9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исследование</a:t>
            </a:r>
            <a:r>
              <a:rPr sz="2800" spc="-90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крови.</a:t>
            </a:r>
            <a:endParaRPr sz="2800">
              <a:latin typeface="Georgia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3448" y="3380232"/>
            <a:ext cx="5843015" cy="34099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" y="1118616"/>
            <a:ext cx="8039861" cy="13380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6830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Безопасность</a:t>
            </a:r>
            <a:r>
              <a:rPr sz="4800" spc="-254" dirty="0"/>
              <a:t> </a:t>
            </a:r>
            <a:r>
              <a:rPr sz="4800" spc="-10" dirty="0"/>
              <a:t>донорства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645668" y="2271013"/>
            <a:ext cx="689546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0"/>
              </a:spcBef>
              <a:buClr>
                <a:srgbClr val="9BBA58"/>
              </a:buClr>
              <a:buChar char="•"/>
              <a:tabLst>
                <a:tab pos="268605" algn="l"/>
              </a:tabLst>
            </a:pPr>
            <a:r>
              <a:rPr sz="2800" dirty="0">
                <a:latin typeface="Georgia"/>
                <a:cs typeface="Georgia"/>
              </a:rPr>
              <a:t>Для</a:t>
            </a:r>
            <a:r>
              <a:rPr sz="2800" spc="-5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забора</a:t>
            </a:r>
            <a:r>
              <a:rPr sz="2800" spc="-5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крови</a:t>
            </a:r>
            <a:r>
              <a:rPr sz="2800" spc="-65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используются</a:t>
            </a:r>
            <a:r>
              <a:rPr sz="2800" spc="-70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только </a:t>
            </a:r>
            <a:r>
              <a:rPr sz="2800" dirty="0">
                <a:latin typeface="Georgia"/>
                <a:cs typeface="Georgia"/>
              </a:rPr>
              <a:t>стерильные</a:t>
            </a:r>
            <a:r>
              <a:rPr sz="2800" spc="-9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одноразовые</a:t>
            </a:r>
            <a:r>
              <a:rPr sz="2800" spc="-75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инструменты.</a:t>
            </a:r>
            <a:endParaRPr sz="2800">
              <a:latin typeface="Georgia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79" y="3212591"/>
            <a:ext cx="6288023" cy="35448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714</Words>
  <Application>Microsoft Office PowerPoint</Application>
  <PresentationFormat>Экран (4:3)</PresentationFormat>
  <Paragraphs>142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Georgia</vt:lpstr>
      <vt:lpstr>Microsoft Sans Serif</vt:lpstr>
      <vt:lpstr>Times New Roman</vt:lpstr>
      <vt:lpstr>Trebuchet MS</vt:lpstr>
      <vt:lpstr>Office Theme</vt:lpstr>
      <vt:lpstr>20 апреля - Национальный день донора в России</vt:lpstr>
      <vt:lpstr>Ежегодно 20 апреля в России отмечается один из важных социальных праздников — Национальный день донора.</vt:lpstr>
      <vt:lpstr>Презентация PowerPoint</vt:lpstr>
      <vt:lpstr>21 января 2013 года вступил в силу закон «О донорстве крови и ее компонентов».</vt:lpstr>
      <vt:lpstr>Могу ли я стать донором?</vt:lpstr>
      <vt:lpstr>Противопоказания</vt:lpstr>
      <vt:lpstr>Противопоказания</vt:lpstr>
      <vt:lpstr>Безопасность донорства</vt:lpstr>
      <vt:lpstr>Безопасность донорства</vt:lpstr>
      <vt:lpstr>Безопасность донорства</vt:lpstr>
      <vt:lpstr>Безопасность донорства</vt:lpstr>
      <vt:lpstr>Безопасность донорства</vt:lpstr>
      <vt:lpstr>Как подготовиться к сдаче крови?</vt:lpstr>
      <vt:lpstr>Как подготовиться к сдаче крови?</vt:lpstr>
      <vt:lpstr>Рекомендации после сдачи крови</vt:lpstr>
      <vt:lpstr>Рекомендации после сдачи крови</vt:lpstr>
      <vt:lpstr>Как часто можно сдавать кровь?</vt:lpstr>
      <vt:lpstr>Интервалы между различными видами донорства (в днях)</vt:lpstr>
      <vt:lpstr>Как проходит донация</vt:lpstr>
      <vt:lpstr>Как проходит донация</vt:lpstr>
      <vt:lpstr>Как проходит донация</vt:lpstr>
      <vt:lpstr>Как проходит донация</vt:lpstr>
      <vt:lpstr>Как проходит донация</vt:lpstr>
      <vt:lpstr>Как проходит донация</vt:lpstr>
      <vt:lpstr>Мифы о донорстве крови</vt:lpstr>
      <vt:lpstr>Мифы о донорстве крови</vt:lpstr>
      <vt:lpstr>Мифы о донорстве крови</vt:lpstr>
      <vt:lpstr>Мифы о донорстве крови</vt:lpstr>
      <vt:lpstr>Мифы о донорстве крови</vt:lpstr>
      <vt:lpstr>Мифы о донорстве крови</vt:lpstr>
      <vt:lpstr>Мифы о донорстве крови</vt:lpstr>
      <vt:lpstr>Мифы о донорстве крови</vt:lpstr>
      <vt:lpstr>Как стать почетным донором России</vt:lpstr>
      <vt:lpstr>Льготы почетного донорства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User</cp:lastModifiedBy>
  <cp:revision>1</cp:revision>
  <dcterms:created xsi:type="dcterms:W3CDTF">2024-04-18T09:22:17Z</dcterms:created>
  <dcterms:modified xsi:type="dcterms:W3CDTF">2024-04-18T09:24:57Z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2020-04-21T00:00:00Z</vt:filetime>
  </property>
  <property fmtid="{D5CDD505-2E9C-101B-9397-08002B2CF9AE}" pid="3" name="Creator">
    <vt:lpwstr>Acrobat PDFMaker 19 для PowerPoint</vt:lpwstr>
  </property>
  <property fmtid="{D5CDD505-2E9C-101B-9397-08002B2CF9AE}" pid="4" name="LastSaved">
    <vt:filetime>2024-04-18T00:00:00Z</vt:filetime>
  </property>
  <property fmtid="{D5CDD505-2E9C-101B-9397-08002B2CF9AE}" pid="5" name="Producer">
    <vt:lpwstr>Adobe PDF Library 19.8.103</vt:lpwstr>
  </property>
</Properties>
</file>